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7" r:id="rId6"/>
    <p:sldId id="268" r:id="rId7"/>
    <p:sldId id="269" r:id="rId8"/>
    <p:sldId id="271" r:id="rId9"/>
    <p:sldId id="261" r:id="rId10"/>
    <p:sldId id="270" r:id="rId11"/>
    <p:sldId id="264" r:id="rId12"/>
    <p:sldId id="272" r:id="rId13"/>
    <p:sldId id="273" r:id="rId14"/>
    <p:sldId id="263" r:id="rId15"/>
    <p:sldId id="274" r:id="rId16"/>
    <p:sldId id="275" r:id="rId17"/>
    <p:sldId id="276" r:id="rId18"/>
    <p:sldId id="260" r:id="rId19"/>
    <p:sldId id="279" r:id="rId20"/>
    <p:sldId id="277" r:id="rId21"/>
    <p:sldId id="280" r:id="rId22"/>
    <p:sldId id="281" r:id="rId23"/>
    <p:sldId id="282" r:id="rId24"/>
    <p:sldId id="286" r:id="rId25"/>
    <p:sldId id="283" r:id="rId26"/>
    <p:sldId id="284" r:id="rId27"/>
    <p:sldId id="278" r:id="rId28"/>
    <p:sldId id="285" r:id="rId29"/>
    <p:sldId id="287" r:id="rId30"/>
    <p:sldId id="288" r:id="rId31"/>
    <p:sldId id="289" r:id="rId32"/>
    <p:sldId id="262" r:id="rId33"/>
    <p:sldId id="266" r:id="rId34"/>
    <p:sldId id="26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0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B8CFB5-3ACF-47F8-ADAC-A39863D55133}" type="datetimeFigureOut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1AA479-62C9-42A8-8893-6BCC2C952F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382000" cy="3352800"/>
          </a:xfrm>
        </p:spPr>
        <p:txBody>
          <a:bodyPr>
            <a:normAutofit/>
          </a:bodyPr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WAR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7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 of 1812: 1812 - 1815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 30 years after the Revolutionary War, the U.S. found themselves again going to war with Great Britain</a:t>
            </a:r>
          </a:p>
          <a:p>
            <a:pPr lvl="1"/>
            <a:r>
              <a:rPr lang="en-US" dirty="0" smtClean="0"/>
              <a:t>U.S. angry about trade issues, impressment of sailors, and British support for Native American aggression</a:t>
            </a:r>
          </a:p>
          <a:p>
            <a:pPr lvl="1"/>
            <a:r>
              <a:rPr lang="en-US" dirty="0" smtClean="0"/>
              <a:t>U.S. invaded Canada</a:t>
            </a:r>
          </a:p>
          <a:p>
            <a:pPr lvl="1"/>
            <a:r>
              <a:rPr lang="en-US" dirty="0" smtClean="0"/>
              <a:t>Britain invaded the South and aligned with Native American forces</a:t>
            </a:r>
          </a:p>
          <a:p>
            <a:pPr lvl="1"/>
            <a:r>
              <a:rPr lang="en-US" dirty="0" smtClean="0"/>
              <a:t>Neither side gained any ground; war ended in a stalemate</a:t>
            </a:r>
          </a:p>
          <a:p>
            <a:pPr lvl="1"/>
            <a:r>
              <a:rPr lang="en-US" dirty="0" smtClean="0"/>
              <a:t>War further solidified U.S. </a:t>
            </a:r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Casualties: Approximately 13,000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5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President Herbert Hoover: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400" dirty="0" smtClean="0"/>
              <a:t>“Old men declare war.  But it is the youth that must fight and die.”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35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Mexican American War: 1846-48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1836, Texas fought and won a battle for independence against Mexico.  However, the border continued to be disputed, and Mexico never formally acknowledged Texas independence.</a:t>
            </a:r>
          </a:p>
          <a:p>
            <a:r>
              <a:rPr lang="en-US" dirty="0" smtClean="0"/>
              <a:t>In 1845, Texas as annexed and admitted to the Union as the 28</a:t>
            </a:r>
            <a:r>
              <a:rPr lang="en-US" baseline="30000" dirty="0" smtClean="0"/>
              <a:t>th</a:t>
            </a:r>
            <a:r>
              <a:rPr lang="en-US" dirty="0" smtClean="0"/>
              <a:t> state.  The U.S. inherited the border dispute with Mexico.</a:t>
            </a:r>
          </a:p>
          <a:p>
            <a:r>
              <a:rPr lang="en-US" dirty="0" smtClean="0"/>
              <a:t>In 1846, the U.S. occupied New Mexico and California and invaded Northern Mexico.  We took control of the Pacific coast and then marched on and took Mexico City, ending the war.</a:t>
            </a:r>
          </a:p>
          <a:p>
            <a:r>
              <a:rPr lang="en-US" dirty="0" smtClean="0"/>
              <a:t>The Treaty of Guadalupe Hidalgo ceded territory in New Mexico, Arizona, Colorado, Utah, Nevada and California to the United States.</a:t>
            </a:r>
          </a:p>
          <a:p>
            <a:r>
              <a:rPr lang="en-US" dirty="0" smtClean="0"/>
              <a:t>Casualties: Approximately 15,000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29"/>
            <a:ext cx="6096000" cy="7150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7526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Territory gained by U.S. as a result of the Mexican-American War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043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Bertrand Russell: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800" dirty="0" smtClean="0"/>
              <a:t>“War does not determine who is right – only who is left.”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89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Civil War: 1861-1865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Abraham Lincoln was elected President, the South seceded from the Union and formed the Confederate States of America</a:t>
            </a:r>
          </a:p>
          <a:p>
            <a:r>
              <a:rPr lang="en-US" dirty="0" smtClean="0"/>
              <a:t>In April 1861, shots rang out at Fort Sumter South Carolina and the fighting began.</a:t>
            </a:r>
          </a:p>
          <a:p>
            <a:r>
              <a:rPr lang="en-US" dirty="0" smtClean="0"/>
              <a:t>July 1-3, 1863 saw the largest battle in the Civil War in Gettysburg, PA.  160,000 men fought that day.  Casualties were over 50,000 men.</a:t>
            </a:r>
          </a:p>
          <a:p>
            <a:r>
              <a:rPr lang="en-US" dirty="0" smtClean="0"/>
              <a:t>In November 1863, Pres. Lincoln was invited to the Gettysburg battle site to dedicate a National Cemetery.  He was not the featured speaker, but his speech is the one we still remember.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Fact Sheet: Civil War: 1861-1865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Dates: April 12, 1861 – April 9, 1865</a:t>
            </a:r>
          </a:p>
          <a:p>
            <a:r>
              <a:rPr lang="en-US" dirty="0" smtClean="0"/>
              <a:t>End: Robert E. Lee surrendered to Ulysses S. Grant at Appomattox Courthouse in Appomattox, Virginia</a:t>
            </a:r>
          </a:p>
          <a:p>
            <a:r>
              <a:rPr lang="en-US" dirty="0" smtClean="0"/>
              <a:t>First Battle: Battle of Fort Sumter (in S.C.)</a:t>
            </a:r>
          </a:p>
          <a:p>
            <a:r>
              <a:rPr lang="en-US" dirty="0" smtClean="0"/>
              <a:t>Last Battle: </a:t>
            </a:r>
            <a:r>
              <a:rPr lang="en-US" dirty="0" err="1" smtClean="0"/>
              <a:t>Palmito</a:t>
            </a:r>
            <a:r>
              <a:rPr lang="en-US" dirty="0" smtClean="0"/>
              <a:t> Ranch (Texas, fought after surrender was declared)</a:t>
            </a:r>
          </a:p>
          <a:p>
            <a:r>
              <a:rPr lang="en-US" dirty="0" smtClean="0"/>
              <a:t>Union Army: 2,128,948 </a:t>
            </a:r>
          </a:p>
          <a:p>
            <a:r>
              <a:rPr lang="en-US" dirty="0" smtClean="0"/>
              <a:t>Confederate Army: 1,082,119</a:t>
            </a:r>
          </a:p>
          <a:p>
            <a:r>
              <a:rPr lang="en-US" dirty="0" smtClean="0"/>
              <a:t>Combined Casualties: 620,000 – 850,000 (23%)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2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Map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President Jimmy Carter: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400" dirty="0" smtClean="0"/>
              <a:t>“War may sometimes be a necessary evil.  But no matter how necessary, it is always an evil, never a good.  We will not learn how to live together in peace by killing each other’s children.”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511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1914-1918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685799"/>
          </a:xfrm>
        </p:spPr>
        <p:txBody>
          <a:bodyPr/>
          <a:lstStyle/>
          <a:p>
            <a:r>
              <a:rPr lang="en-US" dirty="0" smtClean="0"/>
              <a:t>Setting the stage:</a:t>
            </a:r>
            <a:endParaRPr lang="en-US" dirty="0"/>
          </a:p>
        </p:txBody>
      </p:sp>
      <p:pic>
        <p:nvPicPr>
          <p:cNvPr id="4" name="Picture 3" descr="slide-5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1336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 algn="ctr">
              <a:buNone/>
            </a:pPr>
            <a:r>
              <a:rPr lang="en-US" sz="6000" dirty="0" smtClean="0"/>
              <a:t>“A conflict carried on by force and arms, as between nations or between parties within a nation.”</a:t>
            </a:r>
          </a:p>
          <a:p>
            <a:pPr marL="118872" indent="0" algn="ctr">
              <a:buNone/>
            </a:pPr>
            <a:r>
              <a:rPr lang="en-US" dirty="0" smtClean="0"/>
              <a:t>- Dictionary.com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0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I: 1914-1918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June 1914, Archduke Ferdinand of Austria and his wife were assassinated by a Serbian nationalist in Bosnia, setting in motion a series of dominos.  Once all the dominoes had fallen, World War I had begun.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011" y="1905000"/>
            <a:ext cx="49667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 Domino Effect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lide-15-7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>
          <a:xfrm>
            <a:off x="-25710" y="1600200"/>
            <a:ext cx="9218784" cy="5181600"/>
          </a:xfrm>
        </p:spPr>
      </p:pic>
    </p:spTree>
    <p:extLst>
      <p:ext uri="{BB962C8B-B14F-4D97-AF65-F5344CB8AC3E}">
        <p14:creationId xmlns:p14="http://schemas.microsoft.com/office/powerpoint/2010/main" val="175142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Domino Effect Continued…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lide-16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6" b="9871"/>
          <a:stretch/>
        </p:blipFill>
        <p:spPr>
          <a:xfrm>
            <a:off x="0" y="1643460"/>
            <a:ext cx="9144000" cy="49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2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 Sides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lide-17-7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11437" r="6663" b="22123"/>
          <a:stretch/>
        </p:blipFill>
        <p:spPr>
          <a:xfrm>
            <a:off x="860261" y="1676400"/>
            <a:ext cx="7750339" cy="4556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266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3886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Austria-Hungary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518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Ottoman Empire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52400" y="266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52400" y="3897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524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U.S. Involvement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 May 8, 1915, the Lusitania, a British supply ship bound from London from New York City was sunk by a German submarine.  1195 people (128 Americans) were killed.</a:t>
            </a:r>
          </a:p>
          <a:p>
            <a:r>
              <a:rPr lang="en-US" dirty="0" smtClean="0"/>
              <a:t>The Germans continued relentless submarine warfare, interrupting U.S. trade and supplies bound for the Allies forces.</a:t>
            </a:r>
          </a:p>
          <a:p>
            <a:r>
              <a:rPr lang="en-US" dirty="0" smtClean="0"/>
              <a:t>Additional economic, political, and ideological reasons, along with an intercepted telegram prompted President Woodrow Wilson requested Congress declare war against Germany on April 6, 1917.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 Weapons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Gun</a:t>
            </a:r>
          </a:p>
          <a:p>
            <a:r>
              <a:rPr lang="en-US" dirty="0" smtClean="0"/>
              <a:t>Chemical Weapons (Poison Gas)</a:t>
            </a:r>
          </a:p>
          <a:p>
            <a:r>
              <a:rPr lang="en-US" dirty="0" smtClean="0"/>
              <a:t>Submarines</a:t>
            </a:r>
          </a:p>
          <a:p>
            <a:r>
              <a:rPr lang="en-US" dirty="0" smtClean="0"/>
              <a:t>Airplanes</a:t>
            </a:r>
          </a:p>
          <a:p>
            <a:r>
              <a:rPr lang="en-US" dirty="0" smtClean="0"/>
              <a:t>Tanks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Where did all these new weapons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6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How did it end?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Trench warfare and new weapons led to a stalemate.  Neither side could make a decisive move to win.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Millions died without gaining any ground.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3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Casualties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troops </a:t>
            </a:r>
            <a:r>
              <a:rPr lang="en-US" u="sng" dirty="0" smtClean="0"/>
              <a:t>mobilized</a:t>
            </a:r>
            <a:r>
              <a:rPr lang="en-US" dirty="0" smtClean="0"/>
              <a:t>: 65,038,810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Total troops </a:t>
            </a:r>
            <a:r>
              <a:rPr lang="en-US" u="sng" dirty="0" smtClean="0"/>
              <a:t>missing or POWs</a:t>
            </a:r>
            <a:r>
              <a:rPr lang="en-US" dirty="0" smtClean="0"/>
              <a:t>: 7,750,945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Total troops </a:t>
            </a:r>
            <a:r>
              <a:rPr lang="en-US" u="sng" dirty="0" smtClean="0"/>
              <a:t>wounded</a:t>
            </a:r>
            <a:r>
              <a:rPr lang="en-US" dirty="0" smtClean="0"/>
              <a:t>: 21,219,452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dirty="0" smtClean="0"/>
              <a:t>Total troops </a:t>
            </a:r>
            <a:r>
              <a:rPr lang="en-US" b="1" u="sng" dirty="0" smtClean="0"/>
              <a:t>killed</a:t>
            </a:r>
            <a:r>
              <a:rPr lang="en-US" b="1" dirty="0" smtClean="0"/>
              <a:t>: 8,556,315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91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599"/>
          </a:xfrm>
        </p:spPr>
        <p:txBody>
          <a:bodyPr/>
          <a:lstStyle/>
          <a:p>
            <a:r>
              <a:rPr lang="en-US" dirty="0" smtClean="0"/>
              <a:t>Germany surrendered.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Allies impose the </a:t>
            </a:r>
            <a:r>
              <a:rPr lang="en-US" u="sng" dirty="0" smtClean="0"/>
              <a:t>Treaty of Versailles</a:t>
            </a:r>
          </a:p>
          <a:p>
            <a:pPr lvl="1"/>
            <a:r>
              <a:rPr lang="en-US" dirty="0" smtClean="0"/>
              <a:t>Declares Germany guilty of starting the war</a:t>
            </a:r>
          </a:p>
          <a:p>
            <a:pPr lvl="1"/>
            <a:r>
              <a:rPr lang="en-US" dirty="0" smtClean="0"/>
              <a:t>Requires Germany to pay reparations to Allies</a:t>
            </a:r>
          </a:p>
          <a:p>
            <a:pPr lvl="1"/>
            <a:r>
              <a:rPr lang="en-US" dirty="0" smtClean="0"/>
              <a:t>This sets the stage for World War II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u="sng" dirty="0" smtClean="0"/>
              <a:t>League of Nations </a:t>
            </a:r>
            <a:r>
              <a:rPr lang="en-US" dirty="0" smtClean="0"/>
              <a:t>was formed as a diplomatic body to help prevent war in the future.  This is the precursor to the United 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Europe Before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lide-31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U.S.A. War Timeline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7" y="1524000"/>
            <a:ext cx="7754066" cy="51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0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I: Europe After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lide-32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Thomas Mann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800" dirty="0" smtClean="0"/>
              <a:t>“War is only a cowardly escape from the problems of peace.”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30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Malcolm X: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400" dirty="0" smtClean="0"/>
              <a:t>“Sometimes you have to pick up a gun to put the Gun down.”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78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G.K. Chesterton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800" dirty="0" smtClean="0"/>
              <a:t>“The true soldier fights not because he hates what is in front of him, but because he loves what is behind him.”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130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Jean-Paul Sartre: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4800" dirty="0" smtClean="0"/>
              <a:t>“When the rich wage war it’s the poor who die.”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597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United States has been in existence for 238 years.  In those 238 years:</a:t>
            </a:r>
          </a:p>
          <a:p>
            <a:pPr lvl="1"/>
            <a:r>
              <a:rPr lang="en-US" dirty="0" smtClean="0"/>
              <a:t>We have been at war for 103 years (43%)</a:t>
            </a:r>
          </a:p>
          <a:p>
            <a:pPr lvl="1"/>
            <a:r>
              <a:rPr lang="en-US" dirty="0" smtClean="0"/>
              <a:t>We have been in combat for 83 years (35%)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Revolutionary War: 1775-1783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1760s, the British began imposing new taxes and limiting freedoms of the colonists in the 13 American colonies.  By 1775, the colonists had had enough.  </a:t>
            </a:r>
          </a:p>
          <a:p>
            <a:r>
              <a:rPr lang="en-US" dirty="0" smtClean="0"/>
              <a:t>But there were many who were reluctant to go to war against a power like Great Britain.  Patrick Henry, a Virginian attorney, politician, and noted orator changed many minds with this passionate speech: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511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Revolutionary War: 1775-1783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in the morning on July 4, 1776, </a:t>
            </a:r>
            <a:r>
              <a:rPr lang="en-US" dirty="0" smtClean="0"/>
              <a:t>after days of discussion and debate, Thomas </a:t>
            </a:r>
            <a:r>
              <a:rPr lang="en-US" dirty="0"/>
              <a:t>Jefferson proposed the Declaration of Independence to the Continental Congress in Independence Hall in Philadelphia, PA.  Church bells rang when news of its ratification reached the 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Revolutionary War: 1775-1783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Began:</a:t>
            </a:r>
            <a:r>
              <a:rPr lang="en-US" dirty="0" smtClean="0"/>
              <a:t> April 19, 1775, when British troops were ordered to Lexington and Concord to seize stores of gunpowder and capture Samuel Adams and John Hancock.</a:t>
            </a:r>
          </a:p>
          <a:p>
            <a:r>
              <a:rPr lang="en-US" b="1" u="sng" dirty="0" smtClean="0"/>
              <a:t>Fighting Ended:</a:t>
            </a:r>
            <a:r>
              <a:rPr lang="en-US" b="1" dirty="0" smtClean="0"/>
              <a:t> </a:t>
            </a:r>
            <a:r>
              <a:rPr lang="en-US" dirty="0" smtClean="0"/>
              <a:t>October 17, 1781, when the British surrendered to the Americans and the French after a brutal defeat at Yorktown.</a:t>
            </a:r>
          </a:p>
          <a:p>
            <a:r>
              <a:rPr lang="en-US" b="1" u="sng" dirty="0" smtClean="0"/>
              <a:t>War Ended:</a:t>
            </a:r>
            <a:r>
              <a:rPr lang="en-US" b="1" dirty="0" smtClean="0"/>
              <a:t> </a:t>
            </a:r>
            <a:r>
              <a:rPr lang="en-US" dirty="0" smtClean="0"/>
              <a:t>September 3, 1783, when the Treaty of Paris was signed.</a:t>
            </a:r>
          </a:p>
          <a:p>
            <a:r>
              <a:rPr lang="en-US" b="1" u="sng" dirty="0" smtClean="0"/>
              <a:t>Results:</a:t>
            </a:r>
            <a:r>
              <a:rPr lang="en-US" b="1" dirty="0" smtClean="0"/>
              <a:t> </a:t>
            </a:r>
            <a:r>
              <a:rPr lang="en-US" dirty="0" smtClean="0"/>
              <a:t>Britain recognizes American independence and cedes Florida and Minorca to Spain.</a:t>
            </a:r>
          </a:p>
          <a:p>
            <a:r>
              <a:rPr lang="en-US" b="1" u="sng" dirty="0" smtClean="0"/>
              <a:t>Casualties:</a:t>
            </a:r>
            <a:r>
              <a:rPr lang="en-US" b="1" dirty="0" smtClean="0"/>
              <a:t> </a:t>
            </a:r>
            <a:r>
              <a:rPr lang="en-US" dirty="0" smtClean="0"/>
              <a:t>Approximately 10,500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0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20" y="152401"/>
            <a:ext cx="405778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Revolutionary War </a:t>
            </a:r>
          </a:p>
          <a:p>
            <a:pPr algn="ctr"/>
            <a:r>
              <a:rPr lang="en-US" sz="3600" dirty="0" smtClean="0"/>
              <a:t>Battles </a:t>
            </a:r>
          </a:p>
          <a:p>
            <a:pPr algn="ctr"/>
            <a:r>
              <a:rPr lang="en-US" sz="3600" dirty="0" smtClean="0"/>
              <a:t>and </a:t>
            </a:r>
          </a:p>
          <a:p>
            <a:pPr algn="ctr"/>
            <a:r>
              <a:rPr lang="en-US" sz="3600" dirty="0" smtClean="0"/>
              <a:t>Troop Movements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64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J.R.R. Tolkien: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US" sz="4200" dirty="0" smtClean="0"/>
              <a:t>“War must be, while we defend our lives against a destroyer who would devour all; but I do not love the bright sword for its sharpness, nor the arrow for its swiftness, nor the warrior for his glory.  I love only that which they defend.”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6710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10231</TotalTime>
  <Words>1283</Words>
  <Application>Microsoft Macintosh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WAR</vt:lpstr>
      <vt:lpstr>War…</vt:lpstr>
      <vt:lpstr>U.S.A. War Timeline</vt:lpstr>
      <vt:lpstr>The United States at War</vt:lpstr>
      <vt:lpstr>Revolutionary War: 1775-1783</vt:lpstr>
      <vt:lpstr>Revolutionary War: 1775-1783</vt:lpstr>
      <vt:lpstr>Revolutionary War: 1775-1783</vt:lpstr>
      <vt:lpstr>PowerPoint Presentation</vt:lpstr>
      <vt:lpstr>J.R.R. Tolkien:</vt:lpstr>
      <vt:lpstr>War of 1812: 1812 - 1815</vt:lpstr>
      <vt:lpstr>President Herbert Hoover:</vt:lpstr>
      <vt:lpstr>Mexican American War: 1846-48</vt:lpstr>
      <vt:lpstr>PowerPoint Presentation</vt:lpstr>
      <vt:lpstr>Bertrand Russell:</vt:lpstr>
      <vt:lpstr>Civil War: 1861-1865</vt:lpstr>
      <vt:lpstr>Fact Sheet: Civil War: 1861-1865</vt:lpstr>
      <vt:lpstr>Civil War Map </vt:lpstr>
      <vt:lpstr>President Jimmy Carter:</vt:lpstr>
      <vt:lpstr>World War I: 1914-1918</vt:lpstr>
      <vt:lpstr>World War I: 1914-1918</vt:lpstr>
      <vt:lpstr>World War I Domino Effect</vt:lpstr>
      <vt:lpstr>Domino Effect Continued…</vt:lpstr>
      <vt:lpstr>World War I Sides</vt:lpstr>
      <vt:lpstr>World War I: U.S. Involvement</vt:lpstr>
      <vt:lpstr>World War I Weapons</vt:lpstr>
      <vt:lpstr>World War I: How did it end?</vt:lpstr>
      <vt:lpstr>World War I: Casualties</vt:lpstr>
      <vt:lpstr>World War I: Results</vt:lpstr>
      <vt:lpstr>World War I: Europe Before</vt:lpstr>
      <vt:lpstr>World War I: Europe After</vt:lpstr>
      <vt:lpstr>Thomas Mann</vt:lpstr>
      <vt:lpstr>Malcolm X:</vt:lpstr>
      <vt:lpstr>G.K. Chesterton</vt:lpstr>
      <vt:lpstr>Jean-Paul Sartre: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Melissa Edman</cp:lastModifiedBy>
  <cp:revision>24</cp:revision>
  <dcterms:created xsi:type="dcterms:W3CDTF">2013-09-16T00:56:54Z</dcterms:created>
  <dcterms:modified xsi:type="dcterms:W3CDTF">2013-09-23T14:58:43Z</dcterms:modified>
</cp:coreProperties>
</file>