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17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984250"/>
            <a:ext cx="5724862" cy="1846961"/>
          </a:xfrm>
        </p:spPr>
        <p:txBody>
          <a:bodyPr/>
          <a:lstStyle/>
          <a:p>
            <a:r>
              <a:rPr lang="en-US" u="sng" dirty="0" smtClean="0"/>
              <a:t>Policy Debate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3248212"/>
            <a:ext cx="5724862" cy="1007200"/>
          </a:xfrm>
        </p:spPr>
        <p:txBody>
          <a:bodyPr/>
          <a:lstStyle/>
          <a:p>
            <a:r>
              <a:rPr lang="en-US" dirty="0" smtClean="0"/>
              <a:t>Informative, Persuasive, and Impromptu Speaking all rolled into 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2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-73123"/>
            <a:ext cx="7691719" cy="1143000"/>
          </a:xfrm>
        </p:spPr>
        <p:txBody>
          <a:bodyPr/>
          <a:lstStyle/>
          <a:p>
            <a:r>
              <a:rPr lang="en-US" dirty="0" err="1" smtClean="0"/>
              <a:t>Neg</a:t>
            </a:r>
            <a:r>
              <a:rPr lang="en-US" dirty="0" smtClean="0"/>
              <a:t> On-Case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5549"/>
            <a:ext cx="9144000" cy="6050913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Harms (H):</a:t>
            </a:r>
            <a:r>
              <a:rPr lang="en-US" b="1" dirty="0" smtClean="0"/>
              <a:t> </a:t>
            </a:r>
            <a:r>
              <a:rPr lang="en-US" dirty="0" err="1" smtClean="0"/>
              <a:t>Aff</a:t>
            </a:r>
            <a:r>
              <a:rPr lang="en-US" dirty="0" smtClean="0"/>
              <a:t> will say the status quo has bad things in it</a:t>
            </a:r>
          </a:p>
          <a:p>
            <a:pPr lvl="1"/>
            <a:r>
              <a:rPr lang="en-US" dirty="0" err="1" smtClean="0"/>
              <a:t>Neg</a:t>
            </a:r>
            <a:r>
              <a:rPr lang="en-US" dirty="0" smtClean="0"/>
              <a:t> can argue that that status quo doesn’t have bad things</a:t>
            </a:r>
          </a:p>
          <a:p>
            <a:pPr lvl="1"/>
            <a:r>
              <a:rPr lang="en-US" dirty="0" err="1" smtClean="0"/>
              <a:t>Neg</a:t>
            </a:r>
            <a:r>
              <a:rPr lang="en-US" dirty="0" smtClean="0"/>
              <a:t> can argue that SQ’s “bad things” aren’t as bad as AFF wants us to believe</a:t>
            </a:r>
          </a:p>
          <a:p>
            <a:r>
              <a:rPr lang="en-US" b="1" u="sng" dirty="0" smtClean="0"/>
              <a:t>Inherency (I):</a:t>
            </a:r>
            <a:r>
              <a:rPr lang="en-US" b="1" dirty="0" smtClean="0"/>
              <a:t> </a:t>
            </a:r>
            <a:r>
              <a:rPr lang="en-US" dirty="0" err="1" smtClean="0"/>
              <a:t>Aff</a:t>
            </a:r>
            <a:r>
              <a:rPr lang="en-US" dirty="0" smtClean="0"/>
              <a:t> will say that harms aren’t being and won’t be fixed unless they act</a:t>
            </a:r>
          </a:p>
          <a:p>
            <a:pPr lvl="1"/>
            <a:r>
              <a:rPr lang="en-US" dirty="0" err="1" smtClean="0"/>
              <a:t>Neg</a:t>
            </a:r>
            <a:r>
              <a:rPr lang="en-US" dirty="0" smtClean="0"/>
              <a:t> can argue that harms are being addressed in the SQ</a:t>
            </a:r>
          </a:p>
          <a:p>
            <a:pPr lvl="1"/>
            <a:r>
              <a:rPr lang="en-US" dirty="0" err="1" smtClean="0"/>
              <a:t>Neg</a:t>
            </a:r>
            <a:r>
              <a:rPr lang="en-US" dirty="0" smtClean="0"/>
              <a:t> can argue that harms will fix themselves, without doing anything</a:t>
            </a:r>
          </a:p>
          <a:p>
            <a:r>
              <a:rPr lang="en-US" b="1" u="sng" dirty="0" smtClean="0"/>
              <a:t>Solvency (S):</a:t>
            </a:r>
            <a:r>
              <a:rPr lang="en-US" b="1" dirty="0" smtClean="0"/>
              <a:t> </a:t>
            </a:r>
            <a:r>
              <a:rPr lang="en-US" dirty="0" err="1" smtClean="0"/>
              <a:t>Aff</a:t>
            </a:r>
            <a:r>
              <a:rPr lang="en-US" dirty="0" smtClean="0"/>
              <a:t> will say that their plan solves their harms</a:t>
            </a:r>
            <a:endParaRPr lang="en-US" dirty="0"/>
          </a:p>
          <a:p>
            <a:pPr lvl="1"/>
            <a:r>
              <a:rPr lang="en-US" dirty="0" err="1" smtClean="0"/>
              <a:t>Neg</a:t>
            </a:r>
            <a:r>
              <a:rPr lang="en-US" dirty="0" smtClean="0"/>
              <a:t> can argue that </a:t>
            </a:r>
            <a:r>
              <a:rPr lang="en-US" dirty="0" err="1" smtClean="0"/>
              <a:t>Aff</a:t>
            </a:r>
            <a:r>
              <a:rPr lang="en-US" dirty="0" smtClean="0"/>
              <a:t> plan doesn’t solve harms</a:t>
            </a:r>
          </a:p>
          <a:p>
            <a:pPr lvl="1"/>
            <a:r>
              <a:rPr lang="en-US" dirty="0" err="1" smtClean="0"/>
              <a:t>Neg</a:t>
            </a:r>
            <a:r>
              <a:rPr lang="en-US" dirty="0" smtClean="0"/>
              <a:t> can argue that </a:t>
            </a:r>
            <a:r>
              <a:rPr lang="en-US" dirty="0" err="1" smtClean="0"/>
              <a:t>Aff</a:t>
            </a:r>
            <a:r>
              <a:rPr lang="en-US" dirty="0" smtClean="0"/>
              <a:t> plan not specific enough</a:t>
            </a:r>
          </a:p>
          <a:p>
            <a:r>
              <a:rPr lang="en-US" b="1" u="sng" dirty="0" smtClean="0"/>
              <a:t>Significance (Sig):</a:t>
            </a:r>
            <a:r>
              <a:rPr lang="en-US" b="1" dirty="0" smtClean="0"/>
              <a:t> </a:t>
            </a:r>
            <a:r>
              <a:rPr lang="en-US" dirty="0" smtClean="0"/>
              <a:t>If </a:t>
            </a:r>
            <a:r>
              <a:rPr lang="en-US" dirty="0" err="1" smtClean="0"/>
              <a:t>Aff</a:t>
            </a:r>
            <a:r>
              <a:rPr lang="en-US" dirty="0" smtClean="0"/>
              <a:t> doesn’t prove that resolution is a big deal, or if they don’t make a significant change in their Plan, </a:t>
            </a:r>
            <a:r>
              <a:rPr lang="en-US" dirty="0" err="1" smtClean="0"/>
              <a:t>Neg</a:t>
            </a:r>
            <a:r>
              <a:rPr lang="en-US" dirty="0" smtClean="0"/>
              <a:t> should 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Neg</a:t>
            </a:r>
            <a:r>
              <a:rPr lang="en-US" dirty="0" smtClean="0"/>
              <a:t> Off-Case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596" y="1516189"/>
            <a:ext cx="8625833" cy="5271247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Topicality (T):</a:t>
            </a:r>
            <a:r>
              <a:rPr lang="en-US" b="1" dirty="0" smtClean="0"/>
              <a:t> </a:t>
            </a:r>
            <a:r>
              <a:rPr lang="en-US" dirty="0" err="1" smtClean="0"/>
              <a:t>Aff</a:t>
            </a:r>
            <a:r>
              <a:rPr lang="en-US" dirty="0" smtClean="0"/>
              <a:t> must stay within the bounds of the resolution.  If they don’t </a:t>
            </a:r>
            <a:r>
              <a:rPr lang="en-US" dirty="0" err="1" smtClean="0"/>
              <a:t>Neg</a:t>
            </a:r>
            <a:r>
              <a:rPr lang="en-US" dirty="0" smtClean="0"/>
              <a:t> can argue it.</a:t>
            </a:r>
          </a:p>
          <a:p>
            <a:r>
              <a:rPr lang="en-US" b="1" u="sng" dirty="0" smtClean="0"/>
              <a:t>Critique (K):</a:t>
            </a:r>
            <a:r>
              <a:rPr lang="en-US" b="1" dirty="0" smtClean="0"/>
              <a:t> </a:t>
            </a:r>
            <a:r>
              <a:rPr lang="en-US" dirty="0" err="1" smtClean="0"/>
              <a:t>Neg</a:t>
            </a:r>
            <a:r>
              <a:rPr lang="en-US" dirty="0" smtClean="0"/>
              <a:t> can argue that </a:t>
            </a:r>
            <a:r>
              <a:rPr lang="en-US" dirty="0" err="1" smtClean="0"/>
              <a:t>Aff</a:t>
            </a:r>
            <a:r>
              <a:rPr lang="en-US" dirty="0" smtClean="0"/>
              <a:t> is biased due to some kind of mindset or assumption, and that bias should be grounds for rejection of </a:t>
            </a:r>
            <a:r>
              <a:rPr lang="en-US" dirty="0" err="1" smtClean="0"/>
              <a:t>Aff</a:t>
            </a:r>
            <a:r>
              <a:rPr lang="en-US" dirty="0" smtClean="0"/>
              <a:t> claims or plan</a:t>
            </a:r>
          </a:p>
          <a:p>
            <a:r>
              <a:rPr lang="en-US" b="1" u="sng" dirty="0" smtClean="0"/>
              <a:t>Disadvantages (</a:t>
            </a:r>
            <a:r>
              <a:rPr lang="en-US" b="1" u="sng" dirty="0" err="1" smtClean="0"/>
              <a:t>DisAds</a:t>
            </a:r>
            <a:r>
              <a:rPr lang="en-US" b="1" u="sng" dirty="0"/>
              <a:t> </a:t>
            </a:r>
            <a:r>
              <a:rPr lang="en-US" b="1" u="sng" dirty="0" smtClean="0"/>
              <a:t>or DAs):</a:t>
            </a:r>
            <a:r>
              <a:rPr lang="en-US" b="1" dirty="0" smtClean="0"/>
              <a:t> </a:t>
            </a:r>
            <a:r>
              <a:rPr lang="en-US" dirty="0" err="1" smtClean="0"/>
              <a:t>Neg</a:t>
            </a:r>
            <a:r>
              <a:rPr lang="en-US" dirty="0" smtClean="0"/>
              <a:t> can illustrate that bad things will happen if the </a:t>
            </a:r>
            <a:r>
              <a:rPr lang="en-US" dirty="0" err="1" smtClean="0"/>
              <a:t>Aff</a:t>
            </a:r>
            <a:r>
              <a:rPr lang="en-US" dirty="0" smtClean="0"/>
              <a:t> Plan is adopted.  If </a:t>
            </a:r>
            <a:r>
              <a:rPr lang="en-US" dirty="0" err="1" smtClean="0"/>
              <a:t>Neg</a:t>
            </a:r>
            <a:r>
              <a:rPr lang="en-US" dirty="0" smtClean="0"/>
              <a:t> </a:t>
            </a:r>
            <a:r>
              <a:rPr lang="en-US" dirty="0" err="1" smtClean="0"/>
              <a:t>DisAds</a:t>
            </a:r>
            <a:r>
              <a:rPr lang="en-US" dirty="0" smtClean="0"/>
              <a:t> are stronger than </a:t>
            </a:r>
            <a:r>
              <a:rPr lang="en-US" dirty="0" err="1" smtClean="0"/>
              <a:t>Aff</a:t>
            </a:r>
            <a:r>
              <a:rPr lang="en-US" dirty="0" smtClean="0"/>
              <a:t> Harms, </a:t>
            </a:r>
            <a:r>
              <a:rPr lang="en-US" dirty="0" err="1" smtClean="0"/>
              <a:t>Neg</a:t>
            </a:r>
            <a:r>
              <a:rPr lang="en-US" dirty="0" smtClean="0"/>
              <a:t> will win.</a:t>
            </a:r>
          </a:p>
          <a:p>
            <a:r>
              <a:rPr lang="en-US" b="1" u="sng" dirty="0" smtClean="0"/>
              <a:t>Counter Plan (CP):</a:t>
            </a:r>
            <a:r>
              <a:rPr lang="en-US" b="1" dirty="0" smtClean="0"/>
              <a:t> </a:t>
            </a:r>
            <a:r>
              <a:rPr lang="en-US" dirty="0" err="1" smtClean="0"/>
              <a:t>Neg</a:t>
            </a:r>
            <a:r>
              <a:rPr lang="en-US" dirty="0" smtClean="0"/>
              <a:t> can reject the status quo in favor of introducing their own plan as an alternate to the </a:t>
            </a:r>
            <a:r>
              <a:rPr lang="en-US" dirty="0" err="1" smtClean="0"/>
              <a:t>Aff</a:t>
            </a:r>
            <a:r>
              <a:rPr lang="en-US" dirty="0" smtClean="0"/>
              <a:t>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8" y="314979"/>
            <a:ext cx="8714031" cy="1143000"/>
          </a:xfrm>
        </p:spPr>
        <p:txBody>
          <a:bodyPr/>
          <a:lstStyle/>
          <a:p>
            <a:r>
              <a:rPr lang="en-US" dirty="0" smtClean="0"/>
              <a:t>Logistics: Round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Constructive Speeches</a:t>
            </a:r>
          </a:p>
          <a:p>
            <a:pPr lvl="1"/>
            <a:r>
              <a:rPr lang="en-US" dirty="0" smtClean="0"/>
              <a:t>1AC: 5 min</a:t>
            </a:r>
          </a:p>
          <a:p>
            <a:pPr lvl="1"/>
            <a:r>
              <a:rPr lang="en-US" dirty="0" smtClean="0"/>
              <a:t>1NC: 5 min</a:t>
            </a:r>
          </a:p>
          <a:p>
            <a:pPr lvl="1"/>
            <a:r>
              <a:rPr lang="en-US" dirty="0" smtClean="0"/>
              <a:t>2AC: 5 min</a:t>
            </a:r>
          </a:p>
          <a:p>
            <a:pPr lvl="1"/>
            <a:r>
              <a:rPr lang="en-US" dirty="0" smtClean="0"/>
              <a:t>2NC: 5 min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arguments can only be introduced during constructive speeches.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Rebuttal Speeches</a:t>
            </a:r>
          </a:p>
          <a:p>
            <a:pPr lvl="1"/>
            <a:r>
              <a:rPr lang="en-US" dirty="0" smtClean="0"/>
              <a:t>1NR: 2 min</a:t>
            </a:r>
          </a:p>
          <a:p>
            <a:pPr lvl="1"/>
            <a:r>
              <a:rPr lang="en-US" dirty="0" smtClean="0"/>
              <a:t>1AR: 2 min</a:t>
            </a:r>
          </a:p>
          <a:p>
            <a:pPr lvl="1"/>
            <a:r>
              <a:rPr lang="en-US" dirty="0" smtClean="0"/>
              <a:t>2NR: 3 min</a:t>
            </a:r>
          </a:p>
          <a:p>
            <a:pPr lvl="1"/>
            <a:r>
              <a:rPr lang="en-US" dirty="0" smtClean="0"/>
              <a:t>2AR: 3 min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Each side gets 5 minutes of prep time, to use whenever they want.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7388" y="1524555"/>
            <a:ext cx="0" cy="4830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9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Logistics: 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sides have the same amount of time</a:t>
            </a:r>
          </a:p>
          <a:p>
            <a:r>
              <a:rPr lang="en-US" dirty="0" smtClean="0"/>
              <a:t>Affirmative speaks first and last</a:t>
            </a:r>
          </a:p>
          <a:p>
            <a:r>
              <a:rPr lang="en-US" dirty="0" smtClean="0"/>
              <a:t>Negative has the </a:t>
            </a:r>
            <a:r>
              <a:rPr lang="en-US" dirty="0" err="1" smtClean="0"/>
              <a:t>Neg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No new arguments can be introduced during rebuttals</a:t>
            </a:r>
          </a:p>
          <a:p>
            <a:r>
              <a:rPr lang="en-US" dirty="0" smtClean="0"/>
              <a:t>Affirmative has the burden of proof</a:t>
            </a:r>
          </a:p>
          <a:p>
            <a:r>
              <a:rPr lang="en-US" dirty="0" smtClean="0"/>
              <a:t>Negative has the burden of clash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15082"/>
            <a:ext cx="7691719" cy="1143000"/>
          </a:xfrm>
        </p:spPr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57" y="1158083"/>
            <a:ext cx="8661112" cy="55102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Evidence includes: Statistics, expert quotations/opinions, and research studies</a:t>
            </a:r>
          </a:p>
          <a:p>
            <a:r>
              <a:rPr lang="en-US" dirty="0" smtClean="0"/>
              <a:t>Cite Sources: Every source, every time you use it</a:t>
            </a:r>
          </a:p>
          <a:p>
            <a:r>
              <a:rPr lang="en-US" dirty="0" smtClean="0"/>
              <a:t>Opposing side can ask for your evidence on a point, and you must be able to produce it.  If you can’t, it becomes a voting issue (and a grading issue). Inability to produce evidence on request is the debate version of cheating.</a:t>
            </a:r>
          </a:p>
          <a:p>
            <a:r>
              <a:rPr lang="en-US" dirty="0" smtClean="0"/>
              <a:t>Evidence is not an argument in itself.  It is only used to support the arguments you come up with.</a:t>
            </a:r>
          </a:p>
          <a:p>
            <a:r>
              <a:rPr lang="en-US" dirty="0" smtClean="0"/>
              <a:t>New evidence can be used during rebuttals to counter an attack from the other side, or to bolster up one of your arguments.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Signpost Your Speeches</a:t>
            </a:r>
          </a:p>
          <a:p>
            <a:pPr lvl="1"/>
            <a:r>
              <a:rPr lang="en-US" dirty="0" smtClean="0"/>
              <a:t>“Our first harm is…”</a:t>
            </a:r>
          </a:p>
          <a:p>
            <a:pPr lvl="1"/>
            <a:r>
              <a:rPr lang="en-US" dirty="0" smtClean="0"/>
              <a:t>“Our plan consists of three components.  First…”</a:t>
            </a:r>
          </a:p>
          <a:p>
            <a:pPr lvl="1"/>
            <a:r>
              <a:rPr lang="en-US" dirty="0" smtClean="0"/>
              <a:t>“The affirmative has two main problems with their plan.  First…”</a:t>
            </a:r>
          </a:p>
          <a:p>
            <a:r>
              <a:rPr lang="en-US" dirty="0" smtClean="0"/>
              <a:t>Take notes according to the signposting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21939"/>
            <a:ext cx="7691719" cy="1143000"/>
          </a:xfrm>
        </p:spPr>
        <p:txBody>
          <a:bodyPr/>
          <a:lstStyle/>
          <a:p>
            <a:r>
              <a:rPr lang="en-US" dirty="0" smtClean="0"/>
              <a:t>The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049513"/>
            <a:ext cx="7691719" cy="4571999"/>
          </a:xfrm>
        </p:spPr>
        <p:txBody>
          <a:bodyPr/>
          <a:lstStyle/>
          <a:p>
            <a:r>
              <a:rPr lang="en-US" dirty="0" smtClean="0"/>
              <a:t>How to take notes during a policy debate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700" y="1596831"/>
            <a:ext cx="6709148" cy="521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0"/>
            <a:ext cx="90749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324429"/>
            <a:ext cx="7691719" cy="5098142"/>
          </a:xfrm>
        </p:spPr>
        <p:txBody>
          <a:bodyPr>
            <a:normAutofit/>
          </a:bodyPr>
          <a:lstStyle/>
          <a:p>
            <a:r>
              <a:rPr lang="en-US" dirty="0" smtClean="0"/>
              <a:t>The topic of and foundation for the debate</a:t>
            </a:r>
          </a:p>
          <a:p>
            <a:pPr lvl="1"/>
            <a:r>
              <a:rPr lang="en-US" dirty="0" smtClean="0"/>
              <a:t>For example:</a:t>
            </a:r>
            <a:endParaRPr lang="en-US" dirty="0"/>
          </a:p>
          <a:p>
            <a:pPr marL="457200" lvl="1" indent="0" algn="ctr">
              <a:buNone/>
            </a:pPr>
            <a:r>
              <a:rPr lang="en-US" sz="3200" b="1" u="sng" dirty="0" smtClean="0"/>
              <a:t>Resolved:  </a:t>
            </a:r>
          </a:p>
          <a:p>
            <a:pPr marL="457200" lvl="1" indent="0" algn="ctr">
              <a:buNone/>
            </a:pPr>
            <a:r>
              <a:rPr lang="en-US" sz="3200" b="1" dirty="0" smtClean="0"/>
              <a:t>The United States Federal Government should substantially </a:t>
            </a:r>
            <a:r>
              <a:rPr lang="en-US" sz="3200" b="1" dirty="0" smtClean="0"/>
              <a:t>increase its engagement with China on one or more of the following issues: space debris, climate change, the Trans-Pacific Partnership, and/or Taiwan.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4828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&amp; Negative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u="sng" dirty="0" smtClean="0"/>
              <a:t>AFFIRMATIVE</a:t>
            </a:r>
            <a:endParaRPr lang="en-US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Support the Resolution</a:t>
            </a:r>
          </a:p>
          <a:p>
            <a:r>
              <a:rPr lang="en-US" dirty="0" smtClean="0"/>
              <a:t>Make a Case for Change</a:t>
            </a:r>
          </a:p>
          <a:p>
            <a:r>
              <a:rPr lang="en-US" dirty="0" smtClean="0"/>
              <a:t>Come up with a Plan</a:t>
            </a:r>
          </a:p>
          <a:p>
            <a:r>
              <a:rPr lang="en-US" dirty="0" smtClean="0"/>
              <a:t>Burden of Proof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u="sng" dirty="0" smtClean="0"/>
              <a:t>NEGATIVE</a:t>
            </a:r>
            <a:endParaRPr lang="en-US" i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Denounce the Resolution</a:t>
            </a:r>
          </a:p>
          <a:p>
            <a:r>
              <a:rPr lang="en-US" dirty="0" smtClean="0"/>
              <a:t>Support the Status Quo</a:t>
            </a:r>
          </a:p>
          <a:p>
            <a:r>
              <a:rPr lang="en-US" dirty="0" smtClean="0"/>
              <a:t>Poke Holes in </a:t>
            </a:r>
            <a:r>
              <a:rPr lang="en-US" dirty="0" err="1" smtClean="0"/>
              <a:t>Aff</a:t>
            </a:r>
            <a:r>
              <a:rPr lang="en-US" dirty="0" smtClean="0"/>
              <a:t> Plan</a:t>
            </a:r>
          </a:p>
          <a:p>
            <a:r>
              <a:rPr lang="en-US" dirty="0" smtClean="0"/>
              <a:t>Burden of Clash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497388" y="1312863"/>
            <a:ext cx="0" cy="4830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Affirmative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support, or agree with, the resolution.</a:t>
            </a:r>
          </a:p>
          <a:p>
            <a:r>
              <a:rPr lang="en-US" dirty="0" smtClean="0"/>
              <a:t>They say the status quo is not good enough, so they make a case for change</a:t>
            </a:r>
          </a:p>
          <a:p>
            <a:pPr lvl="1"/>
            <a:r>
              <a:rPr lang="en-US" dirty="0" smtClean="0"/>
              <a:t>The entire Affirmative argument is built around Stock Issues</a:t>
            </a:r>
          </a:p>
          <a:p>
            <a:pPr lvl="1"/>
            <a:r>
              <a:rPr lang="en-US" dirty="0" smtClean="0"/>
              <a:t>Part of the case for change is to come up with a Plan, which addresses the stock issues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Aff</a:t>
            </a:r>
            <a:r>
              <a:rPr lang="en-US" dirty="0" smtClean="0"/>
              <a:t> Case &amp; </a:t>
            </a:r>
            <a:r>
              <a:rPr lang="en-US" dirty="0" err="1" smtClean="0"/>
              <a:t>Aff</a:t>
            </a:r>
            <a:r>
              <a:rPr lang="en-US" dirty="0" smtClean="0"/>
              <a:t>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Affirmative Case </a:t>
            </a:r>
            <a:r>
              <a:rPr lang="en-US" dirty="0" smtClean="0"/>
              <a:t>is proving that something needs to change within the status quo.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Affirmative Plan </a:t>
            </a:r>
            <a:r>
              <a:rPr lang="en-US" dirty="0" smtClean="0"/>
              <a:t>is Affirmative’s plan for solving the status quo’s problems they pointed out in their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Stock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721" y="1443878"/>
            <a:ext cx="8156945" cy="496962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Significance:</a:t>
            </a:r>
            <a:r>
              <a:rPr lang="en-US" b="1" dirty="0" smtClean="0"/>
              <a:t> </a:t>
            </a:r>
            <a:r>
              <a:rPr lang="en-US" dirty="0" smtClean="0"/>
              <a:t>This is a big deal, and the </a:t>
            </a:r>
            <a:r>
              <a:rPr lang="en-US" dirty="0" err="1" smtClean="0"/>
              <a:t>Aff</a:t>
            </a:r>
            <a:r>
              <a:rPr lang="en-US" dirty="0" smtClean="0"/>
              <a:t> plan makes a big change</a:t>
            </a:r>
          </a:p>
          <a:p>
            <a:r>
              <a:rPr lang="en-US" b="1" u="sng" dirty="0" smtClean="0"/>
              <a:t>Harms:</a:t>
            </a:r>
            <a:r>
              <a:rPr lang="en-US" b="1" dirty="0" smtClean="0"/>
              <a:t> </a:t>
            </a:r>
            <a:r>
              <a:rPr lang="en-US" dirty="0" smtClean="0"/>
              <a:t>Bad things are happening in the status quo and they are only going to get worse if we don’t do something.</a:t>
            </a:r>
          </a:p>
          <a:p>
            <a:r>
              <a:rPr lang="en-US" b="1" u="sng" dirty="0" smtClean="0"/>
              <a:t>Inherency:</a:t>
            </a:r>
            <a:r>
              <a:rPr lang="en-US" b="1" dirty="0" smtClean="0"/>
              <a:t> </a:t>
            </a:r>
            <a:r>
              <a:rPr lang="en-US" dirty="0" smtClean="0"/>
              <a:t>The problems aren’t currently being solved.</a:t>
            </a:r>
          </a:p>
          <a:p>
            <a:r>
              <a:rPr lang="en-US" b="1" u="sng" dirty="0" smtClean="0"/>
              <a:t>Topicality:</a:t>
            </a:r>
            <a:r>
              <a:rPr lang="en-US" b="1" dirty="0" smtClean="0"/>
              <a:t> </a:t>
            </a:r>
            <a:r>
              <a:rPr lang="en-US" dirty="0" smtClean="0"/>
              <a:t>We are talking about what the resolution specifies.</a:t>
            </a:r>
          </a:p>
          <a:p>
            <a:r>
              <a:rPr lang="en-US" b="1" u="sng" dirty="0" smtClean="0"/>
              <a:t>Solvency:</a:t>
            </a:r>
            <a:r>
              <a:rPr lang="en-US" b="1" dirty="0" smtClean="0"/>
              <a:t> </a:t>
            </a:r>
            <a:r>
              <a:rPr lang="en-US" dirty="0" smtClean="0"/>
              <a:t>We solve for the aspects of the resolution addressed in our case and plan.</a:t>
            </a:r>
          </a:p>
        </p:txBody>
      </p:sp>
    </p:spTree>
    <p:extLst>
      <p:ext uri="{BB962C8B-B14F-4D97-AF65-F5344CB8AC3E}">
        <p14:creationId xmlns:p14="http://schemas.microsoft.com/office/powerpoint/2010/main" val="40128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the </a:t>
            </a:r>
            <a:r>
              <a:rPr lang="en-US" dirty="0" err="1" smtClean="0"/>
              <a:t>Aff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25729" y="1790814"/>
            <a:ext cx="2686419" cy="892552"/>
          </a:xfrm>
          <a:prstGeom prst="rect">
            <a:avLst/>
          </a:prstGeom>
          <a:ln w="5715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/>
              <a:t>Aff</a:t>
            </a:r>
            <a:r>
              <a:rPr lang="en-US" sz="2800" b="1" u="sng" dirty="0" smtClean="0"/>
              <a:t> Case </a:t>
            </a:r>
          </a:p>
          <a:p>
            <a:pPr algn="ctr"/>
            <a:r>
              <a:rPr lang="en-US" sz="2400" i="1" dirty="0" smtClean="0"/>
              <a:t>Case for Change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419086" y="3082526"/>
            <a:ext cx="2311942" cy="1292662"/>
          </a:xfrm>
          <a:prstGeom prst="rect">
            <a:avLst/>
          </a:prstGeom>
          <a:ln w="57150" cmpd="sng">
            <a:solidFill>
              <a:srgbClr val="66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/>
              <a:t>Topicality</a:t>
            </a:r>
          </a:p>
          <a:p>
            <a:r>
              <a:rPr lang="en-US" dirty="0" smtClean="0"/>
              <a:t>We are talking about what the resolution specifies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19086" y="4734813"/>
            <a:ext cx="2311940" cy="1292662"/>
          </a:xfrm>
          <a:prstGeom prst="rect">
            <a:avLst/>
          </a:prstGeom>
          <a:ln w="57150" cmpd="sng">
            <a:solidFill>
              <a:srgbClr val="66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/>
              <a:t>Significance</a:t>
            </a:r>
          </a:p>
          <a:p>
            <a:r>
              <a:rPr lang="en-US" dirty="0" smtClean="0"/>
              <a:t>This is a big problem, and we make a big change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0765" y="3088110"/>
            <a:ext cx="2311941" cy="1292662"/>
          </a:xfrm>
          <a:prstGeom prst="rect">
            <a:avLst/>
          </a:prstGeom>
          <a:ln w="57150" cmpd="sng">
            <a:solidFill>
              <a:srgbClr val="C7444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/>
              <a:t>Harms</a:t>
            </a:r>
          </a:p>
          <a:p>
            <a:r>
              <a:rPr lang="en-US" dirty="0" smtClean="0"/>
              <a:t>If we continue with the SQ, bad things will happen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01284" y="3082526"/>
            <a:ext cx="2311948" cy="1015663"/>
          </a:xfrm>
          <a:prstGeom prst="rect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/>
              <a:t>Solvency</a:t>
            </a:r>
          </a:p>
          <a:p>
            <a:r>
              <a:rPr lang="en-US" dirty="0" smtClean="0"/>
              <a:t>Our plan solves the harms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0766" y="4734813"/>
            <a:ext cx="2311940" cy="1569660"/>
          </a:xfrm>
          <a:prstGeom prst="rect">
            <a:avLst/>
          </a:prstGeom>
          <a:ln w="57150" cmpd="sng">
            <a:solidFill>
              <a:srgbClr val="C7444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/>
              <a:t>Inherency</a:t>
            </a:r>
          </a:p>
          <a:p>
            <a:r>
              <a:rPr lang="en-US" dirty="0" smtClean="0"/>
              <a:t>The problems aren’t being solved and won’t be solved unless we act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46093" y="1790814"/>
            <a:ext cx="2686419" cy="892552"/>
          </a:xfrm>
          <a:prstGeom prst="rect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/>
              <a:t>Aff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Plan </a:t>
            </a:r>
          </a:p>
          <a:p>
            <a:pPr algn="ctr"/>
            <a:r>
              <a:rPr lang="en-US" sz="2400" i="1" dirty="0" smtClean="0"/>
              <a:t>The Change</a:t>
            </a:r>
            <a:endParaRPr lang="en-US" sz="2400" i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774665" y="2683366"/>
            <a:ext cx="0" cy="399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80536" y="4333526"/>
            <a:ext cx="0" cy="399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636594" y="2689246"/>
            <a:ext cx="0" cy="399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636594" y="4333526"/>
            <a:ext cx="0" cy="399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547342" y="2695126"/>
            <a:ext cx="0" cy="399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553213" y="4329006"/>
            <a:ext cx="0" cy="399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409247" y="2701006"/>
            <a:ext cx="0" cy="399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4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Disagree with the Resolution</a:t>
            </a:r>
          </a:p>
          <a:p>
            <a:pPr lvl="1"/>
            <a:r>
              <a:rPr lang="en-US" dirty="0" smtClean="0"/>
              <a:t>Make a case for the Status Quo: Everything is fine the way it is!</a:t>
            </a:r>
          </a:p>
          <a:p>
            <a:r>
              <a:rPr lang="en-US" dirty="0" smtClean="0"/>
              <a:t>Poke holes in the </a:t>
            </a:r>
            <a:r>
              <a:rPr lang="en-US" dirty="0" err="1" smtClean="0"/>
              <a:t>Aff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56" y="1411292"/>
            <a:ext cx="8643473" cy="536291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Neg</a:t>
            </a:r>
            <a:r>
              <a:rPr lang="en-US" dirty="0" smtClean="0"/>
              <a:t> can challenge the </a:t>
            </a:r>
            <a:r>
              <a:rPr lang="en-US" dirty="0" err="1" smtClean="0"/>
              <a:t>Aff</a:t>
            </a:r>
            <a:r>
              <a:rPr lang="en-US" dirty="0" smtClean="0"/>
              <a:t> in any way they choose.  These arguments are divided into On Case and Off Case arguments.</a:t>
            </a:r>
          </a:p>
          <a:p>
            <a:pPr lvl="1"/>
            <a:r>
              <a:rPr lang="en-US" b="1" u="sng" dirty="0" smtClean="0"/>
              <a:t>On Case Arguments: </a:t>
            </a:r>
            <a:r>
              <a:rPr lang="en-US" i="1" u="sng" dirty="0" smtClean="0"/>
              <a:t>Things that tie to </a:t>
            </a:r>
            <a:r>
              <a:rPr lang="en-US" i="1" u="sng" dirty="0" err="1" smtClean="0"/>
              <a:t>Aff</a:t>
            </a:r>
            <a:r>
              <a:rPr lang="en-US" i="1" u="sng" dirty="0" smtClean="0"/>
              <a:t> Case/Plan</a:t>
            </a:r>
          </a:p>
          <a:p>
            <a:pPr lvl="2"/>
            <a:r>
              <a:rPr lang="en-US" dirty="0" smtClean="0"/>
              <a:t>Harms</a:t>
            </a:r>
          </a:p>
          <a:p>
            <a:pPr lvl="2"/>
            <a:r>
              <a:rPr lang="en-US" dirty="0" smtClean="0"/>
              <a:t>Inherency</a:t>
            </a:r>
          </a:p>
          <a:p>
            <a:pPr lvl="2"/>
            <a:r>
              <a:rPr lang="en-US" dirty="0" smtClean="0"/>
              <a:t>Solvency</a:t>
            </a:r>
          </a:p>
          <a:p>
            <a:pPr lvl="2"/>
            <a:r>
              <a:rPr lang="en-US" dirty="0" smtClean="0"/>
              <a:t>Significance</a:t>
            </a:r>
          </a:p>
          <a:p>
            <a:pPr lvl="1"/>
            <a:r>
              <a:rPr lang="en-US" b="1" u="sng" dirty="0" smtClean="0"/>
              <a:t>Off Case Arguments: </a:t>
            </a:r>
            <a:r>
              <a:rPr lang="en-US" i="1" u="sng" dirty="0" smtClean="0"/>
              <a:t>Things that don’t tie to </a:t>
            </a:r>
            <a:r>
              <a:rPr lang="en-US" i="1" u="sng" dirty="0" err="1" smtClean="0"/>
              <a:t>Aff</a:t>
            </a:r>
            <a:r>
              <a:rPr lang="en-US" i="1" u="sng" dirty="0" smtClean="0"/>
              <a:t> Case/Plan</a:t>
            </a:r>
          </a:p>
          <a:p>
            <a:pPr lvl="2"/>
            <a:r>
              <a:rPr lang="en-US" dirty="0" smtClean="0"/>
              <a:t>Topicality</a:t>
            </a:r>
          </a:p>
          <a:p>
            <a:pPr lvl="2"/>
            <a:r>
              <a:rPr lang="en-US" dirty="0" smtClean="0"/>
              <a:t>Critique</a:t>
            </a:r>
          </a:p>
          <a:p>
            <a:pPr lvl="2"/>
            <a:r>
              <a:rPr lang="en-US" dirty="0" smtClean="0"/>
              <a:t>Disadvantages (</a:t>
            </a:r>
            <a:r>
              <a:rPr lang="en-US" dirty="0" err="1" smtClean="0"/>
              <a:t>DisAds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Counter Plan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2546</TotalTime>
  <Words>966</Words>
  <Application>Microsoft Macintosh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Calisto MT</vt:lpstr>
      <vt:lpstr>Wingdings</vt:lpstr>
      <vt:lpstr>Venture</vt:lpstr>
      <vt:lpstr>Policy Debate</vt:lpstr>
      <vt:lpstr>Resolution</vt:lpstr>
      <vt:lpstr>Affirmative &amp; Negative</vt:lpstr>
      <vt:lpstr>The Affirmative</vt:lpstr>
      <vt:lpstr>Aff Case &amp; Aff Plan</vt:lpstr>
      <vt:lpstr>Affirmative Stock Issues</vt:lpstr>
      <vt:lpstr>Organizing the Aff</vt:lpstr>
      <vt:lpstr>The Negative</vt:lpstr>
      <vt:lpstr>Negative Arguments</vt:lpstr>
      <vt:lpstr>Neg On-Case Arguments</vt:lpstr>
      <vt:lpstr>Neg Off-Case Arguments</vt:lpstr>
      <vt:lpstr>Logistics: Round Structure</vt:lpstr>
      <vt:lpstr>Logistics: Rules</vt:lpstr>
      <vt:lpstr>Evidence</vt:lpstr>
      <vt:lpstr>Organization</vt:lpstr>
      <vt:lpstr>The Flow</vt:lpstr>
      <vt:lpstr>PowerPoint Presentation</vt:lpstr>
    </vt:vector>
  </TitlesOfParts>
  <Company>North Star Academy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Debate</dc:title>
  <dc:creator>M E</dc:creator>
  <cp:lastModifiedBy>Microsoft Office User</cp:lastModifiedBy>
  <cp:revision>21</cp:revision>
  <dcterms:created xsi:type="dcterms:W3CDTF">2014-10-08T21:07:28Z</dcterms:created>
  <dcterms:modified xsi:type="dcterms:W3CDTF">2016-09-19T22:02:40Z</dcterms:modified>
</cp:coreProperties>
</file>