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3" r:id="rId8"/>
    <p:sldId id="264" r:id="rId9"/>
    <p:sldId id="260"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C250"/>
    <a:srgbClr val="D5E0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6"/>
    <p:restoredTop sz="94643"/>
  </p:normalViewPr>
  <p:slideViewPr>
    <p:cSldViewPr snapToGrid="0" snapToObjects="1">
      <p:cViewPr>
        <p:scale>
          <a:sx n="90" d="100"/>
          <a:sy n="90" d="100"/>
        </p:scale>
        <p:origin x="80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3/14/17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3/14/17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3/14/17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3/14/17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3/14/17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Arab-Israeli conflict</a:t>
            </a:r>
            <a:endParaRPr lang="en-US" sz="4400" dirty="0"/>
          </a:p>
        </p:txBody>
      </p:sp>
      <p:sp>
        <p:nvSpPr>
          <p:cNvPr id="3" name="Subtitle 2"/>
          <p:cNvSpPr>
            <a:spLocks noGrp="1"/>
          </p:cNvSpPr>
          <p:nvPr>
            <p:ph type="subTitle" idx="1"/>
          </p:nvPr>
        </p:nvSpPr>
        <p:spPr/>
        <p:txBody>
          <a:bodyPr>
            <a:normAutofit/>
          </a:bodyPr>
          <a:lstStyle/>
          <a:p>
            <a:r>
              <a:rPr lang="en-US" sz="2000" b="1" dirty="0" smtClean="0"/>
              <a:t>Historical context</a:t>
            </a:r>
            <a:endParaRPr lang="en-US" sz="2000" b="1" dirty="0"/>
          </a:p>
        </p:txBody>
      </p:sp>
    </p:spTree>
    <p:extLst>
      <p:ext uri="{BB962C8B-B14F-4D97-AF65-F5344CB8AC3E}">
        <p14:creationId xmlns:p14="http://schemas.microsoft.com/office/powerpoint/2010/main" val="1587470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84213" y="0"/>
            <a:ext cx="10221951" cy="6858000"/>
          </a:xfrm>
          <a:prstGeom prst="rect">
            <a:avLst/>
          </a:prstGeom>
        </p:spPr>
      </p:pic>
    </p:spTree>
    <p:extLst>
      <p:ext uri="{BB962C8B-B14F-4D97-AF65-F5344CB8AC3E}">
        <p14:creationId xmlns:p14="http://schemas.microsoft.com/office/powerpoint/2010/main" val="518441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4733758" cy="1013800"/>
          </a:xfrm>
        </p:spPr>
        <p:txBody>
          <a:bodyPr>
            <a:noAutofit/>
          </a:bodyPr>
          <a:lstStyle/>
          <a:p>
            <a:r>
              <a:rPr lang="en-US" sz="4000" dirty="0" smtClean="0"/>
              <a:t>Territory today</a:t>
            </a:r>
            <a:endParaRPr lang="en-US" sz="4000" dirty="0"/>
          </a:p>
        </p:txBody>
      </p:sp>
      <p:pic>
        <p:nvPicPr>
          <p:cNvPr id="5" name="Picture 4"/>
          <p:cNvPicPr>
            <a:picLocks noChangeAspect="1"/>
          </p:cNvPicPr>
          <p:nvPr/>
        </p:nvPicPr>
        <p:blipFill>
          <a:blip r:embed="rId2"/>
          <a:stretch>
            <a:fillRect/>
          </a:stretch>
        </p:blipFill>
        <p:spPr>
          <a:xfrm>
            <a:off x="6600825" y="203200"/>
            <a:ext cx="5334000" cy="6654800"/>
          </a:xfrm>
          <a:prstGeom prst="rect">
            <a:avLst/>
          </a:prstGeom>
        </p:spPr>
      </p:pic>
      <p:sp>
        <p:nvSpPr>
          <p:cNvPr id="6" name="TextBox 5"/>
          <p:cNvSpPr txBox="1"/>
          <p:nvPr/>
        </p:nvSpPr>
        <p:spPr>
          <a:xfrm>
            <a:off x="1315205" y="2268414"/>
            <a:ext cx="4985583" cy="2554545"/>
          </a:xfrm>
          <a:prstGeom prst="rect">
            <a:avLst/>
          </a:prstGeom>
          <a:noFill/>
        </p:spPr>
        <p:txBody>
          <a:bodyPr wrap="square" rtlCol="0">
            <a:spAutoFit/>
          </a:bodyPr>
          <a:lstStyle/>
          <a:p>
            <a:r>
              <a:rPr lang="en-US" sz="3200" dirty="0" smtClean="0"/>
              <a:t>Pre-1967 Palestinian Territory</a:t>
            </a:r>
          </a:p>
          <a:p>
            <a:endParaRPr lang="en-US" sz="3200" dirty="0"/>
          </a:p>
          <a:p>
            <a:r>
              <a:rPr lang="en-US" sz="3200" dirty="0" smtClean="0"/>
              <a:t>Israeli settlements established since 1967</a:t>
            </a:r>
          </a:p>
        </p:txBody>
      </p:sp>
      <p:sp>
        <p:nvSpPr>
          <p:cNvPr id="7" name="Rectangle 6"/>
          <p:cNvSpPr/>
          <p:nvPr/>
        </p:nvSpPr>
        <p:spPr>
          <a:xfrm>
            <a:off x="622782" y="2540969"/>
            <a:ext cx="594236" cy="457200"/>
          </a:xfrm>
          <a:prstGeom prst="rect">
            <a:avLst/>
          </a:prstGeom>
          <a:solidFill>
            <a:srgbClr val="D5E0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2782" y="3996838"/>
            <a:ext cx="594236" cy="457200"/>
          </a:xfrm>
          <a:prstGeom prst="rect">
            <a:avLst/>
          </a:prstGeom>
          <a:solidFill>
            <a:srgbClr val="93C2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3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Arab-</a:t>
            </a:r>
            <a:r>
              <a:rPr lang="en-US" sz="4000" dirty="0" err="1" smtClean="0"/>
              <a:t>israeli</a:t>
            </a:r>
            <a:r>
              <a:rPr lang="en-US" sz="4000" dirty="0" smtClean="0"/>
              <a:t> relations today</a:t>
            </a:r>
            <a:endParaRPr lang="en-US" sz="4000" dirty="0"/>
          </a:p>
        </p:txBody>
      </p:sp>
      <p:sp>
        <p:nvSpPr>
          <p:cNvPr id="3" name="Content Placeholder 2"/>
          <p:cNvSpPr>
            <a:spLocks noGrp="1"/>
          </p:cNvSpPr>
          <p:nvPr>
            <p:ph idx="1"/>
          </p:nvPr>
        </p:nvSpPr>
        <p:spPr>
          <a:xfrm>
            <a:off x="581192" y="2266224"/>
            <a:ext cx="11029615" cy="3678303"/>
          </a:xfrm>
        </p:spPr>
        <p:txBody>
          <a:bodyPr>
            <a:noAutofit/>
          </a:bodyPr>
          <a:lstStyle/>
          <a:p>
            <a:r>
              <a:rPr lang="en-US" sz="2200" dirty="0" smtClean="0"/>
              <a:t>Since 1973, the United States has tried to play a role in mediating cease-fires and peace talks between Arab and Israeli governments.  Little progress has been made.  Fighting still continues daily and terrorist branches have sprung up on both sides.</a:t>
            </a:r>
          </a:p>
          <a:p>
            <a:r>
              <a:rPr lang="en-US" sz="2200" dirty="0" smtClean="0"/>
              <a:t>The Two State Solution, first proposed by Britain back in 1937, is gaining momentum and support.  </a:t>
            </a:r>
          </a:p>
          <a:p>
            <a:pPr lvl="1"/>
            <a:r>
              <a:rPr lang="en-US" sz="2200" dirty="0" smtClean="0"/>
              <a:t>Palestinians are fighting to be recognized as a separate country by the United Nations.  </a:t>
            </a:r>
          </a:p>
          <a:p>
            <a:pPr lvl="1"/>
            <a:r>
              <a:rPr lang="en-US" sz="2200" dirty="0" smtClean="0"/>
              <a:t>So far, 137 different countries have formally recognized Palestine’s independence from Israel, not including the United States.</a:t>
            </a:r>
          </a:p>
          <a:p>
            <a:pPr lvl="1"/>
            <a:r>
              <a:rPr lang="en-US" sz="2200" dirty="0" smtClean="0"/>
              <a:t>President Trump initially voiced support for the Two State Solution (unofficially, of course), but seemed to back off that policy direction after meeting with Israeli Prime Minister Benjamin Netanyahu in mid-February 2017.</a:t>
            </a:r>
            <a:endParaRPr lang="en-US" sz="2200" dirty="0"/>
          </a:p>
        </p:txBody>
      </p:sp>
    </p:spTree>
    <p:extLst>
      <p:ext uri="{BB962C8B-B14F-4D97-AF65-F5344CB8AC3E}">
        <p14:creationId xmlns:p14="http://schemas.microsoft.com/office/powerpoint/2010/main" val="405384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ctr"/>
            <a:r>
              <a:rPr lang="en-US" sz="7200" b="1" dirty="0" smtClean="0"/>
              <a:t>What is  the  answer?</a:t>
            </a:r>
            <a:endParaRPr lang="en-US" sz="7200" b="1" dirty="0"/>
          </a:p>
        </p:txBody>
      </p:sp>
      <p:sp>
        <p:nvSpPr>
          <p:cNvPr id="5" name="Subtitle 4"/>
          <p:cNvSpPr>
            <a:spLocks noGrp="1"/>
          </p:cNvSpPr>
          <p:nvPr>
            <p:ph type="subTitle" idx="1"/>
          </p:nvPr>
        </p:nvSpPr>
        <p:spPr/>
        <p:txBody>
          <a:bodyPr>
            <a:noAutofit/>
          </a:bodyPr>
          <a:lstStyle/>
          <a:p>
            <a:pPr algn="ctr"/>
            <a:r>
              <a:rPr lang="en-US" sz="2400" dirty="0" smtClean="0"/>
              <a:t>Is peace between the Arab and Israeli people possible?  How?</a:t>
            </a:r>
            <a:endParaRPr lang="en-US" sz="2400" dirty="0"/>
          </a:p>
        </p:txBody>
      </p:sp>
    </p:spTree>
    <p:extLst>
      <p:ext uri="{BB962C8B-B14F-4D97-AF65-F5344CB8AC3E}">
        <p14:creationId xmlns:p14="http://schemas.microsoft.com/office/powerpoint/2010/main" val="72309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Timeline of </a:t>
            </a:r>
            <a:r>
              <a:rPr lang="en-US" sz="4000" dirty="0" err="1" smtClean="0"/>
              <a:t>arab</a:t>
            </a:r>
            <a:r>
              <a:rPr lang="en-US" sz="4000" dirty="0" err="1"/>
              <a:t>-</a:t>
            </a:r>
            <a:r>
              <a:rPr lang="en-US" sz="4000" dirty="0" err="1" smtClean="0"/>
              <a:t>israeli</a:t>
            </a:r>
            <a:r>
              <a:rPr lang="en-US" sz="4000" dirty="0" smtClean="0"/>
              <a:t> conflict</a:t>
            </a:r>
            <a:endParaRPr lang="en-US" sz="4000" dirty="0"/>
          </a:p>
        </p:txBody>
      </p:sp>
      <p:cxnSp>
        <p:nvCxnSpPr>
          <p:cNvPr id="8" name="Straight Connector 7"/>
          <p:cNvCxnSpPr/>
          <p:nvPr/>
        </p:nvCxnSpPr>
        <p:spPr>
          <a:xfrm>
            <a:off x="0" y="4228006"/>
            <a:ext cx="1219200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27381" y="4642340"/>
            <a:ext cx="2390608" cy="1863969"/>
          </a:xfrm>
          <a:prstGeom prst="rect">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030258" y="1987422"/>
            <a:ext cx="3337696" cy="1863969"/>
          </a:xfrm>
          <a:prstGeom prst="rect">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56068" y="4642339"/>
            <a:ext cx="2390608" cy="1863969"/>
          </a:xfrm>
          <a:prstGeom prst="rect">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46189" y="4624754"/>
            <a:ext cx="545123" cy="1863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smtClean="0"/>
              <a:t>1989</a:t>
            </a:r>
            <a:endParaRPr lang="en-US" sz="3600" dirty="0"/>
          </a:p>
        </p:txBody>
      </p:sp>
      <p:sp>
        <p:nvSpPr>
          <p:cNvPr id="17" name="Rectangle 16"/>
          <p:cNvSpPr/>
          <p:nvPr/>
        </p:nvSpPr>
        <p:spPr>
          <a:xfrm>
            <a:off x="3450867" y="1975702"/>
            <a:ext cx="545123" cy="1863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smtClean="0"/>
              <a:t>1916</a:t>
            </a:r>
            <a:endParaRPr lang="en-US" sz="3600" dirty="0"/>
          </a:p>
        </p:txBody>
      </p:sp>
      <p:sp>
        <p:nvSpPr>
          <p:cNvPr id="18" name="Rectangle 17"/>
          <p:cNvSpPr/>
          <p:nvPr/>
        </p:nvSpPr>
        <p:spPr>
          <a:xfrm>
            <a:off x="246189" y="4642339"/>
            <a:ext cx="545123" cy="1863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smtClean="0"/>
              <a:t>1897</a:t>
            </a:r>
            <a:endParaRPr lang="en-US" sz="3600" dirty="0"/>
          </a:p>
        </p:txBody>
      </p:sp>
      <p:sp>
        <p:nvSpPr>
          <p:cNvPr id="19" name="Rectangle 18"/>
          <p:cNvSpPr/>
          <p:nvPr/>
        </p:nvSpPr>
        <p:spPr>
          <a:xfrm>
            <a:off x="7775775" y="4624754"/>
            <a:ext cx="545123" cy="1863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smtClean="0"/>
              <a:t>1917</a:t>
            </a:r>
            <a:endParaRPr lang="en-US" sz="3600" dirty="0"/>
          </a:p>
        </p:txBody>
      </p:sp>
      <p:sp>
        <p:nvSpPr>
          <p:cNvPr id="20" name="Triangle 19"/>
          <p:cNvSpPr/>
          <p:nvPr/>
        </p:nvSpPr>
        <p:spPr>
          <a:xfrm>
            <a:off x="6435969" y="3931446"/>
            <a:ext cx="931985" cy="6151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iangle 20"/>
          <p:cNvSpPr/>
          <p:nvPr/>
        </p:nvSpPr>
        <p:spPr>
          <a:xfrm rot="10800000">
            <a:off x="1556692" y="3931446"/>
            <a:ext cx="931985" cy="6151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iangle 21"/>
          <p:cNvSpPr/>
          <p:nvPr/>
        </p:nvSpPr>
        <p:spPr>
          <a:xfrm rot="10800000">
            <a:off x="8019760" y="3931446"/>
            <a:ext cx="931985" cy="6151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26483" y="4941279"/>
            <a:ext cx="2391506" cy="1200329"/>
          </a:xfrm>
          <a:prstGeom prst="rect">
            <a:avLst/>
          </a:prstGeom>
          <a:noFill/>
        </p:spPr>
        <p:txBody>
          <a:bodyPr wrap="square" rtlCol="0">
            <a:spAutoFit/>
          </a:bodyPr>
          <a:lstStyle/>
          <a:p>
            <a:pPr algn="ctr"/>
            <a:r>
              <a:rPr lang="en-US" sz="2400" dirty="0" smtClean="0"/>
              <a:t>Zionist Movement </a:t>
            </a:r>
          </a:p>
          <a:p>
            <a:pPr algn="ctr"/>
            <a:r>
              <a:rPr lang="en-US" sz="2400" dirty="0" smtClean="0"/>
              <a:t>begins</a:t>
            </a:r>
            <a:endParaRPr lang="en-US" sz="2400" dirty="0"/>
          </a:p>
        </p:txBody>
      </p:sp>
      <p:sp>
        <p:nvSpPr>
          <p:cNvPr id="25" name="TextBox 24"/>
          <p:cNvSpPr txBox="1"/>
          <p:nvPr/>
        </p:nvSpPr>
        <p:spPr>
          <a:xfrm>
            <a:off x="4030258" y="2121971"/>
            <a:ext cx="3337696" cy="1569660"/>
          </a:xfrm>
          <a:prstGeom prst="rect">
            <a:avLst/>
          </a:prstGeom>
          <a:noFill/>
        </p:spPr>
        <p:txBody>
          <a:bodyPr wrap="square" rtlCol="0">
            <a:spAutoFit/>
          </a:bodyPr>
          <a:lstStyle/>
          <a:p>
            <a:pPr algn="ctr"/>
            <a:r>
              <a:rPr lang="en-US" sz="2400" dirty="0" smtClean="0"/>
              <a:t>Sykes-Picot Agreement allocates control of Middle Eastern countries to Britain and France</a:t>
            </a:r>
            <a:endParaRPr lang="en-US" sz="2400" dirty="0"/>
          </a:p>
        </p:txBody>
      </p:sp>
      <p:sp>
        <p:nvSpPr>
          <p:cNvPr id="26" name="TextBox 25"/>
          <p:cNvSpPr txBox="1"/>
          <p:nvPr/>
        </p:nvSpPr>
        <p:spPr>
          <a:xfrm>
            <a:off x="8355170" y="4783014"/>
            <a:ext cx="2391506" cy="1569660"/>
          </a:xfrm>
          <a:prstGeom prst="rect">
            <a:avLst/>
          </a:prstGeom>
          <a:noFill/>
        </p:spPr>
        <p:txBody>
          <a:bodyPr wrap="square" rtlCol="0">
            <a:spAutoFit/>
          </a:bodyPr>
          <a:lstStyle/>
          <a:p>
            <a:pPr algn="ctr"/>
            <a:r>
              <a:rPr lang="en-US" sz="2400" dirty="0" smtClean="0"/>
              <a:t>Britain announces support of Jewish homeland </a:t>
            </a:r>
            <a:r>
              <a:rPr lang="en-US" sz="2400" smtClean="0"/>
              <a:t>in Palestine</a:t>
            </a:r>
            <a:endParaRPr lang="en-US" sz="2400" dirty="0"/>
          </a:p>
        </p:txBody>
      </p:sp>
    </p:spTree>
    <p:extLst>
      <p:ext uri="{BB962C8B-B14F-4D97-AF65-F5344CB8AC3E}">
        <p14:creationId xmlns:p14="http://schemas.microsoft.com/office/powerpoint/2010/main" val="1474591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Timeline of </a:t>
            </a:r>
            <a:r>
              <a:rPr lang="en-US" sz="4000" dirty="0" err="1" smtClean="0"/>
              <a:t>arab</a:t>
            </a:r>
            <a:r>
              <a:rPr lang="en-US" sz="4000" dirty="0" err="1"/>
              <a:t>-</a:t>
            </a:r>
            <a:r>
              <a:rPr lang="en-US" sz="4000" dirty="0" err="1" smtClean="0"/>
              <a:t>israeli</a:t>
            </a:r>
            <a:r>
              <a:rPr lang="en-US" sz="4000" dirty="0" smtClean="0"/>
              <a:t> conflict</a:t>
            </a:r>
            <a:endParaRPr lang="en-US" sz="4000" dirty="0"/>
          </a:p>
        </p:txBody>
      </p:sp>
      <p:cxnSp>
        <p:nvCxnSpPr>
          <p:cNvPr id="8" name="Straight Connector 7"/>
          <p:cNvCxnSpPr/>
          <p:nvPr/>
        </p:nvCxnSpPr>
        <p:spPr>
          <a:xfrm>
            <a:off x="0" y="4228006"/>
            <a:ext cx="1219200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478013" y="1987056"/>
            <a:ext cx="2623486" cy="1863969"/>
          </a:xfrm>
          <a:prstGeom prst="rect">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85342" y="4677868"/>
            <a:ext cx="2651896" cy="1863969"/>
          </a:xfrm>
          <a:prstGeom prst="rect">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56058" y="1969471"/>
            <a:ext cx="3234661" cy="1863969"/>
          </a:xfrm>
          <a:prstGeom prst="rect">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505951" y="4666148"/>
            <a:ext cx="545123" cy="1863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smtClean="0"/>
              <a:t>1929-39</a:t>
            </a:r>
            <a:endParaRPr lang="en-US" sz="3600" dirty="0"/>
          </a:p>
        </p:txBody>
      </p:sp>
      <p:sp>
        <p:nvSpPr>
          <p:cNvPr id="18" name="Rectangle 17"/>
          <p:cNvSpPr/>
          <p:nvPr/>
        </p:nvSpPr>
        <p:spPr>
          <a:xfrm>
            <a:off x="896821" y="1987055"/>
            <a:ext cx="545123" cy="1863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smtClean="0"/>
              <a:t>1922</a:t>
            </a:r>
            <a:endParaRPr lang="en-US" sz="3600" dirty="0"/>
          </a:p>
        </p:txBody>
      </p:sp>
      <p:sp>
        <p:nvSpPr>
          <p:cNvPr id="19" name="Rectangle 18"/>
          <p:cNvSpPr/>
          <p:nvPr/>
        </p:nvSpPr>
        <p:spPr>
          <a:xfrm>
            <a:off x="7779062" y="1966174"/>
            <a:ext cx="545123" cy="1863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smtClean="0"/>
              <a:t>1937</a:t>
            </a:r>
            <a:endParaRPr lang="en-US" sz="3600" dirty="0"/>
          </a:p>
        </p:txBody>
      </p:sp>
      <p:sp>
        <p:nvSpPr>
          <p:cNvPr id="20" name="Triangle 19"/>
          <p:cNvSpPr/>
          <p:nvPr/>
        </p:nvSpPr>
        <p:spPr>
          <a:xfrm>
            <a:off x="8047437" y="3955300"/>
            <a:ext cx="931985" cy="6151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iangle 20"/>
          <p:cNvSpPr/>
          <p:nvPr/>
        </p:nvSpPr>
        <p:spPr>
          <a:xfrm>
            <a:off x="2259612" y="3949032"/>
            <a:ext cx="931985" cy="6151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iangle 21"/>
          <p:cNvSpPr/>
          <p:nvPr/>
        </p:nvSpPr>
        <p:spPr>
          <a:xfrm rot="10800000">
            <a:off x="6404176" y="3949031"/>
            <a:ext cx="931985" cy="6151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477115" y="2127730"/>
            <a:ext cx="2624384" cy="1569660"/>
          </a:xfrm>
          <a:prstGeom prst="rect">
            <a:avLst/>
          </a:prstGeom>
          <a:noFill/>
        </p:spPr>
        <p:txBody>
          <a:bodyPr wrap="square" rtlCol="0">
            <a:spAutoFit/>
          </a:bodyPr>
          <a:lstStyle/>
          <a:p>
            <a:pPr algn="ctr"/>
            <a:r>
              <a:rPr lang="en-US" sz="2400" dirty="0" smtClean="0"/>
              <a:t>League of Nations grants </a:t>
            </a:r>
          </a:p>
          <a:p>
            <a:pPr algn="ctr"/>
            <a:r>
              <a:rPr lang="en-US" sz="2400" dirty="0" smtClean="0"/>
              <a:t>Britain control </a:t>
            </a:r>
          </a:p>
          <a:p>
            <a:pPr algn="ctr"/>
            <a:r>
              <a:rPr lang="en-US" sz="2400" dirty="0" smtClean="0"/>
              <a:t>of Palestine</a:t>
            </a:r>
            <a:endParaRPr lang="en-US" sz="2400" dirty="0"/>
          </a:p>
        </p:txBody>
      </p:sp>
      <p:sp>
        <p:nvSpPr>
          <p:cNvPr id="25" name="TextBox 24"/>
          <p:cNvSpPr txBox="1"/>
          <p:nvPr/>
        </p:nvSpPr>
        <p:spPr>
          <a:xfrm>
            <a:off x="5085342" y="4812417"/>
            <a:ext cx="2651896" cy="1569660"/>
          </a:xfrm>
          <a:prstGeom prst="rect">
            <a:avLst/>
          </a:prstGeom>
          <a:noFill/>
        </p:spPr>
        <p:txBody>
          <a:bodyPr wrap="square" rtlCol="0">
            <a:spAutoFit/>
          </a:bodyPr>
          <a:lstStyle/>
          <a:p>
            <a:pPr algn="ctr"/>
            <a:r>
              <a:rPr lang="en-US" sz="2400" smtClean="0"/>
              <a:t>Series of riots and revolts leaves nearly 2,000 Jews and Arabs dead</a:t>
            </a:r>
            <a:endParaRPr lang="en-US" sz="2400" dirty="0"/>
          </a:p>
        </p:txBody>
      </p:sp>
      <p:sp>
        <p:nvSpPr>
          <p:cNvPr id="26" name="TextBox 25"/>
          <p:cNvSpPr txBox="1"/>
          <p:nvPr/>
        </p:nvSpPr>
        <p:spPr>
          <a:xfrm>
            <a:off x="8356059" y="2110146"/>
            <a:ext cx="3234661" cy="1569660"/>
          </a:xfrm>
          <a:prstGeom prst="rect">
            <a:avLst/>
          </a:prstGeom>
          <a:noFill/>
        </p:spPr>
        <p:txBody>
          <a:bodyPr wrap="square" rtlCol="0">
            <a:spAutoFit/>
          </a:bodyPr>
          <a:lstStyle/>
          <a:p>
            <a:pPr algn="ctr"/>
            <a:r>
              <a:rPr lang="en-US" sz="2400" dirty="0" smtClean="0"/>
              <a:t>Britain proposes the “Two State Solution” for the first time in an effort to end the violence</a:t>
            </a:r>
            <a:endParaRPr lang="en-US" sz="2400" dirty="0"/>
          </a:p>
        </p:txBody>
      </p:sp>
    </p:spTree>
    <p:extLst>
      <p:ext uri="{BB962C8B-B14F-4D97-AF65-F5344CB8AC3E}">
        <p14:creationId xmlns:p14="http://schemas.microsoft.com/office/powerpoint/2010/main" val="2118579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Timeline of </a:t>
            </a:r>
            <a:r>
              <a:rPr lang="en-US" sz="4000" dirty="0" err="1" smtClean="0"/>
              <a:t>arab</a:t>
            </a:r>
            <a:r>
              <a:rPr lang="en-US" sz="4000" dirty="0" err="1"/>
              <a:t>-</a:t>
            </a:r>
            <a:r>
              <a:rPr lang="en-US" sz="4000" dirty="0" err="1" smtClean="0"/>
              <a:t>israeli</a:t>
            </a:r>
            <a:r>
              <a:rPr lang="en-US" sz="4000" dirty="0" smtClean="0"/>
              <a:t> conflict</a:t>
            </a:r>
            <a:endParaRPr lang="en-US" sz="4000" dirty="0"/>
          </a:p>
        </p:txBody>
      </p:sp>
      <p:cxnSp>
        <p:nvCxnSpPr>
          <p:cNvPr id="8" name="Straight Connector 7"/>
          <p:cNvCxnSpPr/>
          <p:nvPr/>
        </p:nvCxnSpPr>
        <p:spPr>
          <a:xfrm>
            <a:off x="0" y="4228006"/>
            <a:ext cx="1219200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27380" y="4642340"/>
            <a:ext cx="3516019" cy="1863969"/>
          </a:xfrm>
          <a:prstGeom prst="rect">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030257" y="1987422"/>
            <a:ext cx="7716265" cy="1863969"/>
          </a:xfrm>
          <a:prstGeom prst="rect">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60477" y="4639042"/>
            <a:ext cx="545123" cy="1863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smtClean="0"/>
              <a:t>11/29/47</a:t>
            </a:r>
            <a:endParaRPr lang="en-US" sz="3600" dirty="0"/>
          </a:p>
        </p:txBody>
      </p:sp>
      <p:sp>
        <p:nvSpPr>
          <p:cNvPr id="17" name="Rectangle 16"/>
          <p:cNvSpPr/>
          <p:nvPr/>
        </p:nvSpPr>
        <p:spPr>
          <a:xfrm>
            <a:off x="3450867" y="1989990"/>
            <a:ext cx="545123" cy="1863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smtClean="0"/>
              <a:t>11/30/47</a:t>
            </a:r>
            <a:endParaRPr lang="en-US" sz="3600" dirty="0"/>
          </a:p>
        </p:txBody>
      </p:sp>
      <p:sp>
        <p:nvSpPr>
          <p:cNvPr id="20" name="Triangle 19"/>
          <p:cNvSpPr/>
          <p:nvPr/>
        </p:nvSpPr>
        <p:spPr>
          <a:xfrm>
            <a:off x="3607030" y="3931446"/>
            <a:ext cx="931985" cy="6151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iangle 20"/>
          <p:cNvSpPr/>
          <p:nvPr/>
        </p:nvSpPr>
        <p:spPr>
          <a:xfrm rot="10800000">
            <a:off x="2442520" y="3931446"/>
            <a:ext cx="931985" cy="6151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26482" y="4765429"/>
            <a:ext cx="3516917" cy="1569660"/>
          </a:xfrm>
          <a:prstGeom prst="rect">
            <a:avLst/>
          </a:prstGeom>
          <a:noFill/>
        </p:spPr>
        <p:txBody>
          <a:bodyPr wrap="square" rtlCol="0">
            <a:spAutoFit/>
          </a:bodyPr>
          <a:lstStyle/>
          <a:p>
            <a:pPr algn="ctr"/>
            <a:r>
              <a:rPr lang="en-US" sz="2400" dirty="0" smtClean="0"/>
              <a:t>United Nations General Assembly votes in favor of dividing Palestine into Arab </a:t>
            </a:r>
            <a:r>
              <a:rPr lang="en-US" sz="2400" smtClean="0"/>
              <a:t>and Jewish territories</a:t>
            </a:r>
            <a:endParaRPr lang="en-US" sz="2400" dirty="0"/>
          </a:p>
        </p:txBody>
      </p:sp>
      <p:sp>
        <p:nvSpPr>
          <p:cNvPr id="25" name="TextBox 24"/>
          <p:cNvSpPr txBox="1"/>
          <p:nvPr/>
        </p:nvSpPr>
        <p:spPr>
          <a:xfrm>
            <a:off x="4030258" y="2086801"/>
            <a:ext cx="7580550" cy="1569660"/>
          </a:xfrm>
          <a:prstGeom prst="rect">
            <a:avLst/>
          </a:prstGeom>
          <a:noFill/>
        </p:spPr>
        <p:txBody>
          <a:bodyPr wrap="square" rtlCol="0">
            <a:spAutoFit/>
          </a:bodyPr>
          <a:lstStyle/>
          <a:p>
            <a:pPr algn="ctr"/>
            <a:r>
              <a:rPr lang="en-US" sz="2400" dirty="0" smtClean="0"/>
              <a:t>Fighting breaks out between Arab and Israeli forces, beginning the first Arab-Israeli War, which ultimately included invading forces from Syria, Lebanon, Egypt, and Jordan, and lasted until January 7, 1949.</a:t>
            </a:r>
            <a:endParaRPr lang="en-US" sz="2400" dirty="0"/>
          </a:p>
        </p:txBody>
      </p:sp>
    </p:spTree>
    <p:extLst>
      <p:ext uri="{BB962C8B-B14F-4D97-AF65-F5344CB8AC3E}">
        <p14:creationId xmlns:p14="http://schemas.microsoft.com/office/powerpoint/2010/main" val="1960932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5889946" cy="1161813"/>
          </a:xfrm>
        </p:spPr>
        <p:txBody>
          <a:bodyPr>
            <a:noAutofit/>
          </a:bodyPr>
          <a:lstStyle/>
          <a:p>
            <a:r>
              <a:rPr lang="en-US" sz="4000" dirty="0" smtClean="0"/>
              <a:t>U.N. partition plan </a:t>
            </a:r>
            <a:br>
              <a:rPr lang="en-US" sz="4000" dirty="0" smtClean="0"/>
            </a:br>
            <a:r>
              <a:rPr lang="en-US" dirty="0" smtClean="0"/>
              <a:t>of</a:t>
            </a:r>
            <a:r>
              <a:rPr lang="en-US" sz="4000" dirty="0" smtClean="0"/>
              <a:t> 1947</a:t>
            </a:r>
            <a:endParaRPr lang="en-US" sz="4000" dirty="0"/>
          </a:p>
        </p:txBody>
      </p:sp>
      <p:pic>
        <p:nvPicPr>
          <p:cNvPr id="4" name="Picture 3"/>
          <p:cNvPicPr>
            <a:picLocks noChangeAspect="1"/>
          </p:cNvPicPr>
          <p:nvPr/>
        </p:nvPicPr>
        <p:blipFill>
          <a:blip r:embed="rId2"/>
          <a:stretch>
            <a:fillRect/>
          </a:stretch>
        </p:blipFill>
        <p:spPr>
          <a:xfrm>
            <a:off x="6696097" y="369279"/>
            <a:ext cx="5116733" cy="9063926"/>
          </a:xfrm>
          <a:prstGeom prst="rect">
            <a:avLst/>
          </a:prstGeom>
        </p:spPr>
      </p:pic>
      <p:sp>
        <p:nvSpPr>
          <p:cNvPr id="5" name="TextBox 4"/>
          <p:cNvSpPr txBox="1"/>
          <p:nvPr/>
        </p:nvSpPr>
        <p:spPr>
          <a:xfrm>
            <a:off x="1315205" y="2268414"/>
            <a:ext cx="5380892" cy="3539430"/>
          </a:xfrm>
          <a:prstGeom prst="rect">
            <a:avLst/>
          </a:prstGeom>
          <a:noFill/>
        </p:spPr>
        <p:txBody>
          <a:bodyPr wrap="square" rtlCol="0">
            <a:spAutoFit/>
          </a:bodyPr>
          <a:lstStyle/>
          <a:p>
            <a:r>
              <a:rPr lang="en-US" sz="3200" dirty="0" smtClean="0"/>
              <a:t>Jewish Controlled Territory</a:t>
            </a:r>
          </a:p>
          <a:p>
            <a:endParaRPr lang="en-US" sz="3200" dirty="0"/>
          </a:p>
          <a:p>
            <a:r>
              <a:rPr lang="en-US" sz="3200" dirty="0" smtClean="0"/>
              <a:t>Arab (Palestinian) Controlled Territory</a:t>
            </a:r>
          </a:p>
          <a:p>
            <a:endParaRPr lang="en-US" sz="3200" dirty="0"/>
          </a:p>
          <a:p>
            <a:r>
              <a:rPr lang="en-US" sz="3200" dirty="0" smtClean="0"/>
              <a:t>International Territory Controlled by the U.N</a:t>
            </a:r>
            <a:r>
              <a:rPr lang="en-US" dirty="0" smtClean="0"/>
              <a:t>.</a:t>
            </a:r>
          </a:p>
        </p:txBody>
      </p:sp>
      <p:sp>
        <p:nvSpPr>
          <p:cNvPr id="6" name="Rectangle 5"/>
          <p:cNvSpPr/>
          <p:nvPr/>
        </p:nvSpPr>
        <p:spPr>
          <a:xfrm>
            <a:off x="622782" y="2392979"/>
            <a:ext cx="594236" cy="4572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2782" y="3511065"/>
            <a:ext cx="594236" cy="457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2782" y="5000623"/>
            <a:ext cx="594236" cy="4572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589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5848183" cy="1013800"/>
          </a:xfrm>
        </p:spPr>
        <p:txBody>
          <a:bodyPr/>
          <a:lstStyle/>
          <a:p>
            <a:r>
              <a:rPr lang="en-US" dirty="0" smtClean="0"/>
              <a:t>Territory gained by </a:t>
            </a:r>
            <a:r>
              <a:rPr lang="en-US" dirty="0" err="1" smtClean="0"/>
              <a:t>israel</a:t>
            </a:r>
            <a:r>
              <a:rPr lang="en-US" dirty="0" smtClean="0"/>
              <a:t> during first </a:t>
            </a:r>
            <a:r>
              <a:rPr lang="en-US" dirty="0" err="1" smtClean="0"/>
              <a:t>arab-israeli</a:t>
            </a:r>
            <a:r>
              <a:rPr lang="en-US" dirty="0" smtClean="0"/>
              <a:t> war</a:t>
            </a:r>
            <a:endParaRPr lang="en-US" dirty="0"/>
          </a:p>
        </p:txBody>
      </p:sp>
      <p:pic>
        <p:nvPicPr>
          <p:cNvPr id="5" name="Picture 4"/>
          <p:cNvPicPr>
            <a:picLocks noChangeAspect="1"/>
          </p:cNvPicPr>
          <p:nvPr/>
        </p:nvPicPr>
        <p:blipFill>
          <a:blip r:embed="rId2"/>
          <a:stretch>
            <a:fillRect/>
          </a:stretch>
        </p:blipFill>
        <p:spPr>
          <a:xfrm>
            <a:off x="6507691" y="271462"/>
            <a:ext cx="5401544" cy="8886826"/>
          </a:xfrm>
          <a:prstGeom prst="rect">
            <a:avLst/>
          </a:prstGeom>
        </p:spPr>
      </p:pic>
      <p:sp>
        <p:nvSpPr>
          <p:cNvPr id="6" name="TextBox 5"/>
          <p:cNvSpPr txBox="1"/>
          <p:nvPr/>
        </p:nvSpPr>
        <p:spPr>
          <a:xfrm>
            <a:off x="1315205" y="2268414"/>
            <a:ext cx="5380892" cy="3046988"/>
          </a:xfrm>
          <a:prstGeom prst="rect">
            <a:avLst/>
          </a:prstGeom>
          <a:noFill/>
        </p:spPr>
        <p:txBody>
          <a:bodyPr wrap="square" rtlCol="0">
            <a:spAutoFit/>
          </a:bodyPr>
          <a:lstStyle/>
          <a:p>
            <a:r>
              <a:rPr lang="en-US" sz="3200" dirty="0" smtClean="0"/>
              <a:t>Original boundaries of Jewish State of Israel</a:t>
            </a:r>
          </a:p>
          <a:p>
            <a:endParaRPr lang="en-US" sz="3200" dirty="0"/>
          </a:p>
          <a:p>
            <a:r>
              <a:rPr lang="en-US" sz="3200" dirty="0" smtClean="0"/>
              <a:t>Additional land conquered during war (originally Arab-controlled)</a:t>
            </a:r>
          </a:p>
        </p:txBody>
      </p:sp>
      <p:sp>
        <p:nvSpPr>
          <p:cNvPr id="7" name="Rectangle 6"/>
          <p:cNvSpPr/>
          <p:nvPr/>
        </p:nvSpPr>
        <p:spPr>
          <a:xfrm>
            <a:off x="622782" y="2540969"/>
            <a:ext cx="594236" cy="4572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2782" y="3996838"/>
            <a:ext cx="594236" cy="457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0625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Timeline of </a:t>
            </a:r>
            <a:r>
              <a:rPr lang="en-US" sz="4000" dirty="0" err="1" smtClean="0"/>
              <a:t>arab</a:t>
            </a:r>
            <a:r>
              <a:rPr lang="en-US" sz="4000" dirty="0" err="1"/>
              <a:t>-</a:t>
            </a:r>
            <a:r>
              <a:rPr lang="en-US" sz="4000" dirty="0" err="1" smtClean="0"/>
              <a:t>israeli</a:t>
            </a:r>
            <a:r>
              <a:rPr lang="en-US" sz="4000" dirty="0" smtClean="0"/>
              <a:t> conflict</a:t>
            </a:r>
            <a:endParaRPr lang="en-US" sz="4000" dirty="0"/>
          </a:p>
        </p:txBody>
      </p:sp>
      <p:cxnSp>
        <p:nvCxnSpPr>
          <p:cNvPr id="8" name="Straight Connector 7"/>
          <p:cNvCxnSpPr/>
          <p:nvPr/>
        </p:nvCxnSpPr>
        <p:spPr>
          <a:xfrm>
            <a:off x="0" y="4228006"/>
            <a:ext cx="1219200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921056" y="1987056"/>
            <a:ext cx="2623486" cy="1863969"/>
          </a:xfrm>
          <a:prstGeom prst="rect">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842578" y="4677868"/>
            <a:ext cx="2651896" cy="1863969"/>
          </a:xfrm>
          <a:prstGeom prst="rect">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866982" y="1969471"/>
            <a:ext cx="3723738" cy="1863969"/>
          </a:xfrm>
          <a:prstGeom prst="rect">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263187" y="4666148"/>
            <a:ext cx="545123" cy="1863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smtClean="0"/>
              <a:t>5/22/67</a:t>
            </a:r>
            <a:endParaRPr lang="en-US" sz="3600" dirty="0"/>
          </a:p>
        </p:txBody>
      </p:sp>
      <p:sp>
        <p:nvSpPr>
          <p:cNvPr id="18" name="Rectangle 17"/>
          <p:cNvSpPr/>
          <p:nvPr/>
        </p:nvSpPr>
        <p:spPr>
          <a:xfrm>
            <a:off x="2339864" y="1987055"/>
            <a:ext cx="545123" cy="1863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smtClean="0"/>
              <a:t>1964</a:t>
            </a:r>
            <a:endParaRPr lang="en-US" sz="3600" dirty="0"/>
          </a:p>
        </p:txBody>
      </p:sp>
      <p:sp>
        <p:nvSpPr>
          <p:cNvPr id="19" name="Rectangle 18"/>
          <p:cNvSpPr/>
          <p:nvPr/>
        </p:nvSpPr>
        <p:spPr>
          <a:xfrm>
            <a:off x="7293282" y="1966173"/>
            <a:ext cx="545123" cy="1899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smtClean="0"/>
              <a:t>6/5-10/67</a:t>
            </a:r>
            <a:endParaRPr lang="en-US" sz="3600" dirty="0"/>
          </a:p>
        </p:txBody>
      </p:sp>
      <p:sp>
        <p:nvSpPr>
          <p:cNvPr id="20" name="Triangle 19"/>
          <p:cNvSpPr/>
          <p:nvPr/>
        </p:nvSpPr>
        <p:spPr>
          <a:xfrm>
            <a:off x="7493324" y="3949031"/>
            <a:ext cx="931985" cy="6151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iangle 20"/>
          <p:cNvSpPr/>
          <p:nvPr/>
        </p:nvSpPr>
        <p:spPr>
          <a:xfrm>
            <a:off x="3450347" y="3949031"/>
            <a:ext cx="931985" cy="6151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iangle 21"/>
          <p:cNvSpPr/>
          <p:nvPr/>
        </p:nvSpPr>
        <p:spPr>
          <a:xfrm rot="10800000">
            <a:off x="6261293" y="3949031"/>
            <a:ext cx="931985" cy="6151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920158" y="2299182"/>
            <a:ext cx="2624384" cy="1200329"/>
          </a:xfrm>
          <a:prstGeom prst="rect">
            <a:avLst/>
          </a:prstGeom>
          <a:noFill/>
        </p:spPr>
        <p:txBody>
          <a:bodyPr wrap="square" rtlCol="0">
            <a:spAutoFit/>
          </a:bodyPr>
          <a:lstStyle/>
          <a:p>
            <a:pPr algn="ctr"/>
            <a:r>
              <a:rPr lang="en-US" sz="2400" dirty="0" smtClean="0"/>
              <a:t>Palestine Liberation Organization (PLO) founded</a:t>
            </a:r>
            <a:endParaRPr lang="en-US" sz="2400" dirty="0"/>
          </a:p>
        </p:txBody>
      </p:sp>
      <p:sp>
        <p:nvSpPr>
          <p:cNvPr id="25" name="TextBox 24"/>
          <p:cNvSpPr txBox="1"/>
          <p:nvPr/>
        </p:nvSpPr>
        <p:spPr>
          <a:xfrm>
            <a:off x="5842578" y="4812417"/>
            <a:ext cx="2651896" cy="1569660"/>
          </a:xfrm>
          <a:prstGeom prst="rect">
            <a:avLst/>
          </a:prstGeom>
          <a:noFill/>
        </p:spPr>
        <p:txBody>
          <a:bodyPr wrap="square" rtlCol="0">
            <a:spAutoFit/>
          </a:bodyPr>
          <a:lstStyle/>
          <a:p>
            <a:pPr algn="ctr"/>
            <a:r>
              <a:rPr lang="en-US" sz="2400" dirty="0" smtClean="0"/>
              <a:t>Egypt closes Gulf of Aqaba and Straits of Tiran to Israeli shipping</a:t>
            </a:r>
            <a:endParaRPr lang="en-US" sz="2400" dirty="0"/>
          </a:p>
        </p:txBody>
      </p:sp>
      <p:sp>
        <p:nvSpPr>
          <p:cNvPr id="26" name="TextBox 25"/>
          <p:cNvSpPr txBox="1"/>
          <p:nvPr/>
        </p:nvSpPr>
        <p:spPr>
          <a:xfrm>
            <a:off x="7866981" y="2110146"/>
            <a:ext cx="3723739" cy="1569660"/>
          </a:xfrm>
          <a:prstGeom prst="rect">
            <a:avLst/>
          </a:prstGeom>
          <a:noFill/>
        </p:spPr>
        <p:txBody>
          <a:bodyPr wrap="square" rtlCol="0">
            <a:spAutoFit/>
          </a:bodyPr>
          <a:lstStyle/>
          <a:p>
            <a:pPr algn="ctr"/>
            <a:r>
              <a:rPr lang="en-US" sz="2400" dirty="0" smtClean="0"/>
              <a:t>Six Day War (#3): Israel attacks Egypt, defeats Arab armies, and occupies Arab territories</a:t>
            </a:r>
            <a:endParaRPr lang="en-US" sz="2400" dirty="0"/>
          </a:p>
        </p:txBody>
      </p:sp>
      <p:sp>
        <p:nvSpPr>
          <p:cNvPr id="16" name="Triangle 15"/>
          <p:cNvSpPr/>
          <p:nvPr/>
        </p:nvSpPr>
        <p:spPr>
          <a:xfrm rot="10800000">
            <a:off x="691044" y="3949030"/>
            <a:ext cx="931985" cy="6151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94312" y="4701676"/>
            <a:ext cx="2111325" cy="1863969"/>
          </a:xfrm>
          <a:prstGeom prst="rect">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29209" y="4704244"/>
            <a:ext cx="545123" cy="1863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smtClean="0"/>
              <a:t>1956</a:t>
            </a:r>
            <a:endParaRPr lang="en-US" sz="3600" dirty="0"/>
          </a:p>
        </p:txBody>
      </p:sp>
      <p:sp>
        <p:nvSpPr>
          <p:cNvPr id="28" name="TextBox 27"/>
          <p:cNvSpPr txBox="1"/>
          <p:nvPr/>
        </p:nvSpPr>
        <p:spPr>
          <a:xfrm>
            <a:off x="794312" y="4836225"/>
            <a:ext cx="2111325" cy="1569660"/>
          </a:xfrm>
          <a:prstGeom prst="rect">
            <a:avLst/>
          </a:prstGeom>
          <a:noFill/>
        </p:spPr>
        <p:txBody>
          <a:bodyPr wrap="square" rtlCol="0">
            <a:spAutoFit/>
          </a:bodyPr>
          <a:lstStyle/>
          <a:p>
            <a:pPr algn="ctr"/>
            <a:r>
              <a:rPr lang="en-US" sz="2400" dirty="0" smtClean="0"/>
              <a:t>Second Arab-Israeli War, also known as the Suez Crisis</a:t>
            </a:r>
            <a:endParaRPr lang="en-US" sz="2400" dirty="0"/>
          </a:p>
        </p:txBody>
      </p:sp>
    </p:spTree>
    <p:extLst>
      <p:ext uri="{BB962C8B-B14F-4D97-AF65-F5344CB8AC3E}">
        <p14:creationId xmlns:p14="http://schemas.microsoft.com/office/powerpoint/2010/main" val="1015706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7067653" cy="1013800"/>
          </a:xfrm>
        </p:spPr>
        <p:txBody>
          <a:bodyPr>
            <a:normAutofit/>
          </a:bodyPr>
          <a:lstStyle/>
          <a:p>
            <a:r>
              <a:rPr lang="en-US" sz="3200" dirty="0" smtClean="0"/>
              <a:t>Six days war: Israeli acquisitions</a:t>
            </a:r>
            <a:endParaRPr lang="en-US" sz="3200" dirty="0"/>
          </a:p>
        </p:txBody>
      </p:sp>
      <p:pic>
        <p:nvPicPr>
          <p:cNvPr id="4" name="Picture 3"/>
          <p:cNvPicPr>
            <a:picLocks noChangeAspect="1"/>
          </p:cNvPicPr>
          <p:nvPr/>
        </p:nvPicPr>
        <p:blipFill>
          <a:blip r:embed="rId2"/>
          <a:stretch>
            <a:fillRect/>
          </a:stretch>
        </p:blipFill>
        <p:spPr>
          <a:xfrm>
            <a:off x="7648845" y="0"/>
            <a:ext cx="4543155" cy="6858000"/>
          </a:xfrm>
          <a:prstGeom prst="rect">
            <a:avLst/>
          </a:prstGeom>
        </p:spPr>
      </p:pic>
      <p:sp>
        <p:nvSpPr>
          <p:cNvPr id="5" name="TextBox 4"/>
          <p:cNvSpPr txBox="1"/>
          <p:nvPr/>
        </p:nvSpPr>
        <p:spPr>
          <a:xfrm>
            <a:off x="1315205" y="2268414"/>
            <a:ext cx="5742820" cy="4093428"/>
          </a:xfrm>
          <a:prstGeom prst="rect">
            <a:avLst/>
          </a:prstGeom>
          <a:noFill/>
        </p:spPr>
        <p:txBody>
          <a:bodyPr wrap="square" rtlCol="0">
            <a:spAutoFit/>
          </a:bodyPr>
          <a:lstStyle/>
          <a:p>
            <a:r>
              <a:rPr lang="en-US" sz="3200" dirty="0" smtClean="0"/>
              <a:t>Original Israeli Territory</a:t>
            </a:r>
          </a:p>
          <a:p>
            <a:endParaRPr lang="en-US" sz="3200" dirty="0"/>
          </a:p>
          <a:p>
            <a:r>
              <a:rPr lang="en-US" sz="3200" dirty="0" smtClean="0"/>
              <a:t>Additional land conquered during war (originally Arab-controlled)</a:t>
            </a:r>
          </a:p>
          <a:p>
            <a:endParaRPr lang="en-US" sz="2200" dirty="0" smtClean="0"/>
          </a:p>
          <a:p>
            <a:endParaRPr lang="en-US" sz="2200" dirty="0"/>
          </a:p>
          <a:p>
            <a:r>
              <a:rPr lang="en-US" sz="2200" i="1" dirty="0" smtClean="0">
                <a:solidFill>
                  <a:schemeClr val="accent3"/>
                </a:solidFill>
              </a:rPr>
              <a:t>While the Sinai Peninsula was eventually transferred back to Egypt in 1982, the Palestinian areas of the West Bank and the Gaza Strip remain under occupational control by Israel.</a:t>
            </a:r>
          </a:p>
        </p:txBody>
      </p:sp>
      <p:sp>
        <p:nvSpPr>
          <p:cNvPr id="6" name="Rectangle 5"/>
          <p:cNvSpPr/>
          <p:nvPr/>
        </p:nvSpPr>
        <p:spPr>
          <a:xfrm>
            <a:off x="622782" y="2355230"/>
            <a:ext cx="594236" cy="4572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2782" y="3496770"/>
            <a:ext cx="594236" cy="457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862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Timeline of </a:t>
            </a:r>
            <a:r>
              <a:rPr lang="en-US" sz="4000" dirty="0" err="1" smtClean="0"/>
              <a:t>arab</a:t>
            </a:r>
            <a:r>
              <a:rPr lang="en-US" sz="4000" dirty="0" err="1"/>
              <a:t>-</a:t>
            </a:r>
            <a:r>
              <a:rPr lang="en-US" sz="4000" dirty="0" err="1" smtClean="0"/>
              <a:t>israeli</a:t>
            </a:r>
            <a:r>
              <a:rPr lang="en-US" sz="4000" dirty="0" smtClean="0"/>
              <a:t> conflict</a:t>
            </a:r>
            <a:endParaRPr lang="en-US" sz="4000" dirty="0"/>
          </a:p>
        </p:txBody>
      </p:sp>
      <p:cxnSp>
        <p:nvCxnSpPr>
          <p:cNvPr id="8" name="Straight Connector 7"/>
          <p:cNvCxnSpPr/>
          <p:nvPr/>
        </p:nvCxnSpPr>
        <p:spPr>
          <a:xfrm>
            <a:off x="0" y="4228006"/>
            <a:ext cx="12192000"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84539" y="4642340"/>
            <a:ext cx="3573169" cy="1863969"/>
          </a:xfrm>
          <a:prstGeom prst="rect">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087403" y="1987422"/>
            <a:ext cx="4656542" cy="1863969"/>
          </a:xfrm>
          <a:prstGeom prst="rect">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08012" y="1989990"/>
            <a:ext cx="545123" cy="1863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smtClean="0"/>
              <a:t>10/1973</a:t>
            </a:r>
            <a:endParaRPr lang="en-US" sz="3600" dirty="0"/>
          </a:p>
        </p:txBody>
      </p:sp>
      <p:sp>
        <p:nvSpPr>
          <p:cNvPr id="18" name="Rectangle 17"/>
          <p:cNvSpPr/>
          <p:nvPr/>
        </p:nvSpPr>
        <p:spPr>
          <a:xfrm>
            <a:off x="420934" y="4642338"/>
            <a:ext cx="545123" cy="1863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smtClean="0"/>
              <a:t>11/1967</a:t>
            </a:r>
            <a:endParaRPr lang="en-US" sz="3600" dirty="0"/>
          </a:p>
        </p:txBody>
      </p:sp>
      <p:sp>
        <p:nvSpPr>
          <p:cNvPr id="20" name="Triangle 19"/>
          <p:cNvSpPr/>
          <p:nvPr/>
        </p:nvSpPr>
        <p:spPr>
          <a:xfrm>
            <a:off x="5350124" y="3931446"/>
            <a:ext cx="931985" cy="6151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iangle 20"/>
          <p:cNvSpPr/>
          <p:nvPr/>
        </p:nvSpPr>
        <p:spPr>
          <a:xfrm rot="10800000">
            <a:off x="1942458" y="3931446"/>
            <a:ext cx="931985" cy="6151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983642" y="4769828"/>
            <a:ext cx="3574066" cy="1569660"/>
          </a:xfrm>
          <a:prstGeom prst="rect">
            <a:avLst/>
          </a:prstGeom>
          <a:noFill/>
        </p:spPr>
        <p:txBody>
          <a:bodyPr wrap="square" rtlCol="0">
            <a:spAutoFit/>
          </a:bodyPr>
          <a:lstStyle/>
          <a:p>
            <a:pPr algn="ctr"/>
            <a:r>
              <a:rPr lang="en-US" sz="2400" dirty="0" smtClean="0"/>
              <a:t>U.N. Security Council Resolution 242 adopted, </a:t>
            </a:r>
          </a:p>
          <a:p>
            <a:pPr algn="ctr"/>
            <a:r>
              <a:rPr lang="en-US" sz="2400" dirty="0" smtClean="0"/>
              <a:t>establishing peace </a:t>
            </a:r>
          </a:p>
          <a:p>
            <a:pPr algn="ctr"/>
            <a:r>
              <a:rPr lang="en-US" sz="2400" dirty="0" smtClean="0"/>
              <a:t>between Israel and Egypt</a:t>
            </a:r>
            <a:endParaRPr lang="en-US" sz="2400" dirty="0"/>
          </a:p>
        </p:txBody>
      </p:sp>
      <p:sp>
        <p:nvSpPr>
          <p:cNvPr id="25" name="TextBox 24"/>
          <p:cNvSpPr txBox="1"/>
          <p:nvPr/>
        </p:nvSpPr>
        <p:spPr>
          <a:xfrm>
            <a:off x="4087403" y="2121971"/>
            <a:ext cx="4656542" cy="1569660"/>
          </a:xfrm>
          <a:prstGeom prst="rect">
            <a:avLst/>
          </a:prstGeom>
          <a:noFill/>
        </p:spPr>
        <p:txBody>
          <a:bodyPr wrap="square" rtlCol="0">
            <a:spAutoFit/>
          </a:bodyPr>
          <a:lstStyle/>
          <a:p>
            <a:pPr algn="ctr"/>
            <a:r>
              <a:rPr lang="en-US" sz="2400" dirty="0" smtClean="0"/>
              <a:t>Fourth Arab-Israeli War known as the Yom Kippur War.  Egyptian and Syrian forces take back territory in lost during Six Days War.  </a:t>
            </a:r>
            <a:endParaRPr lang="en-US" sz="2400" dirty="0"/>
          </a:p>
        </p:txBody>
      </p:sp>
      <p:sp>
        <p:nvSpPr>
          <p:cNvPr id="23" name="Triangle 22"/>
          <p:cNvSpPr/>
          <p:nvPr/>
        </p:nvSpPr>
        <p:spPr>
          <a:xfrm rot="10800000">
            <a:off x="9796027" y="3931445"/>
            <a:ext cx="931985" cy="6151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747856" y="4623288"/>
            <a:ext cx="4048861" cy="1863969"/>
          </a:xfrm>
          <a:prstGeom prst="rect">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88445" y="4623286"/>
            <a:ext cx="545123" cy="1863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smtClean="0"/>
              <a:t>10/1973</a:t>
            </a:r>
            <a:endParaRPr lang="en-US" sz="3600" dirty="0"/>
          </a:p>
        </p:txBody>
      </p:sp>
      <p:sp>
        <p:nvSpPr>
          <p:cNvPr id="29" name="TextBox 28"/>
          <p:cNvSpPr txBox="1"/>
          <p:nvPr/>
        </p:nvSpPr>
        <p:spPr>
          <a:xfrm>
            <a:off x="7747857" y="4750776"/>
            <a:ext cx="4048860" cy="1569660"/>
          </a:xfrm>
          <a:prstGeom prst="rect">
            <a:avLst/>
          </a:prstGeom>
          <a:noFill/>
        </p:spPr>
        <p:txBody>
          <a:bodyPr wrap="square" rtlCol="0">
            <a:spAutoFit/>
          </a:bodyPr>
          <a:lstStyle/>
          <a:p>
            <a:pPr algn="ctr"/>
            <a:r>
              <a:rPr lang="en-US" sz="2400" dirty="0" smtClean="0"/>
              <a:t>U.N. Security Council Resolution 338 adopted, requiring direct negotiation between Israel and Arab states</a:t>
            </a:r>
          </a:p>
        </p:txBody>
      </p:sp>
    </p:spTree>
    <p:extLst>
      <p:ext uri="{BB962C8B-B14F-4D97-AF65-F5344CB8AC3E}">
        <p14:creationId xmlns:p14="http://schemas.microsoft.com/office/powerpoint/2010/main" val="50339290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Dividend</Template>
  <TotalTime>1176</TotalTime>
  <Words>513</Words>
  <Application>Microsoft Macintosh PowerPoint</Application>
  <PresentationFormat>Widescreen</PresentationFormat>
  <Paragraphs>72</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Gill Sans MT</vt:lpstr>
      <vt:lpstr>Wingdings 2</vt:lpstr>
      <vt:lpstr>Dividend</vt:lpstr>
      <vt:lpstr>Arab-Israeli conflict</vt:lpstr>
      <vt:lpstr>Timeline of arab-israeli conflict</vt:lpstr>
      <vt:lpstr>Timeline of arab-israeli conflict</vt:lpstr>
      <vt:lpstr>Timeline of arab-israeli conflict</vt:lpstr>
      <vt:lpstr>U.N. partition plan  of 1947</vt:lpstr>
      <vt:lpstr>Territory gained by israel during first arab-israeli war</vt:lpstr>
      <vt:lpstr>Timeline of arab-israeli conflict</vt:lpstr>
      <vt:lpstr>Six days war: Israeli acquisitions</vt:lpstr>
      <vt:lpstr>Timeline of arab-israeli conflict</vt:lpstr>
      <vt:lpstr>PowerPoint Presentation</vt:lpstr>
      <vt:lpstr>Territory today</vt:lpstr>
      <vt:lpstr>Arab-israeli relations today</vt:lpstr>
      <vt:lpstr>What is  the  answer?</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Arab-Israeli conflict</dc:title>
  <dc:creator>Microsoft Office User</dc:creator>
  <cp:lastModifiedBy>Microsoft Office User</cp:lastModifiedBy>
  <cp:revision>17</cp:revision>
  <dcterms:created xsi:type="dcterms:W3CDTF">2017-03-14T18:43:19Z</dcterms:created>
  <dcterms:modified xsi:type="dcterms:W3CDTF">2017-03-15T14:19:44Z</dcterms:modified>
</cp:coreProperties>
</file>