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0" r:id="rId3"/>
    <p:sldId id="257" r:id="rId4"/>
    <p:sldId id="258" r:id="rId5"/>
    <p:sldId id="259" r:id="rId6"/>
    <p:sldId id="261" r:id="rId7"/>
    <p:sldId id="262" r:id="rId8"/>
    <p:sldId id="263" r:id="rId9"/>
    <p:sldId id="264" r:id="rId10"/>
    <p:sldId id="265" r:id="rId11"/>
    <p:sldId id="266" r:id="rId12"/>
    <p:sldId id="267" r:id="rId13"/>
    <p:sldId id="268"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708"/>
  </p:normalViewPr>
  <p:slideViewPr>
    <p:cSldViewPr snapToGrid="0" snapToObjects="1">
      <p:cViewPr varScale="1">
        <p:scale>
          <a:sx n="88" d="100"/>
          <a:sy n="88" d="100"/>
        </p:scale>
        <p:origin x="1784" y="1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over-TextureForeGround.jp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1371600" y="1796303"/>
            <a:ext cx="7086600" cy="1847850"/>
          </a:xfrm>
        </p:spPr>
        <p:txBody>
          <a:bodyPr vert="horz" lIns="91440" tIns="45720" rIns="91440" bIns="45720" rtlCol="0" anchor="b" anchorCtr="0">
            <a:noAutofit/>
            <a:scene3d>
              <a:camera prst="orthographicFront"/>
              <a:lightRig rig="threePt" dir="t">
                <a:rot lat="0" lon="0" rev="10800000"/>
              </a:lightRig>
            </a:scene3d>
            <a:sp3d extrusionH="25400">
              <a:bevelT w="12700" h="12700" prst="relaxedInset"/>
              <a:bevelB w="12700" h="12700" prst="relaxedInset"/>
            </a:sp3d>
          </a:bodyPr>
          <a:lstStyle>
            <a:lvl1pPr algn="ctr" defTabSz="914400" rtl="0" eaLnBrk="1" latinLnBrk="0" hangingPunct="1">
              <a:lnSpc>
                <a:spcPct val="100000"/>
              </a:lnSpc>
              <a:spcBef>
                <a:spcPct val="0"/>
              </a:spcBef>
              <a:buNone/>
              <a:defRPr sz="5400" kern="1200">
                <a:solidFill>
                  <a:schemeClr val="tx1">
                    <a:lumMod val="75000"/>
                    <a:lumOff val="25000"/>
                  </a:schemeClr>
                </a:solidFill>
                <a:effectLst>
                  <a:outerShdw blurRad="25400" dist="19050" dir="4200000" algn="ctr" rotWithShape="0">
                    <a:schemeClr val="bg1">
                      <a:alpha val="40000"/>
                    </a:schemeClr>
                  </a:outerShdw>
                </a:effectLst>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371600" y="3666565"/>
            <a:ext cx="7086600" cy="1752600"/>
          </a:xfrm>
        </p:spPr>
        <p:txBody>
          <a:bodyPr vert="horz" lIns="91440" tIns="45720" rIns="91440" bIns="45720" rtlCol="0" anchor="t" anchorCtr="0">
            <a:noAutofit/>
            <a:scene3d>
              <a:camera prst="orthographicFront"/>
              <a:lightRig rig="threePt" dir="t">
                <a:rot lat="0" lon="0" rev="10800000"/>
              </a:lightRig>
            </a:scene3d>
            <a:sp3d extrusionH="25400">
              <a:bevelT w="12700" h="12700" prst="relaxedInset"/>
              <a:bevelB w="12700" h="12700" prst="relaxedInset"/>
            </a:sp3d>
          </a:bodyPr>
          <a:lstStyle>
            <a:lvl1pPr marL="0" indent="0" algn="ctr" defTabSz="914400" rtl="0" eaLnBrk="1" latinLnBrk="0" hangingPunct="1">
              <a:lnSpc>
                <a:spcPct val="100000"/>
              </a:lnSpc>
              <a:spcBef>
                <a:spcPct val="0"/>
              </a:spcBef>
              <a:buNone/>
              <a:defRPr sz="2000" b="0" kern="1200">
                <a:solidFill>
                  <a:schemeClr val="tx1">
                    <a:lumMod val="75000"/>
                    <a:lumOff val="25000"/>
                  </a:schemeClr>
                </a:solidFill>
                <a:effectLst>
                  <a:outerShdw blurRad="25400" dist="19050" dir="4200000" algn="ctr"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5988423" y="6221506"/>
            <a:ext cx="2743200" cy="365125"/>
          </a:xfrm>
        </p:spPr>
        <p:txBody>
          <a:bodyPr/>
          <a:lstStyle/>
          <a:p>
            <a:fld id="{E90C4CEC-16D5-4229-B4DE-FDE9B679D7E2}" type="datetimeFigureOut">
              <a:rPr lang="en-US" smtClean="0"/>
              <a:t>2/17/17</a:t>
            </a:fld>
            <a:endParaRPr lang="en-US"/>
          </a:p>
        </p:txBody>
      </p:sp>
      <p:sp>
        <p:nvSpPr>
          <p:cNvPr id="5" name="Footer Placeholder 4"/>
          <p:cNvSpPr>
            <a:spLocks noGrp="1"/>
          </p:cNvSpPr>
          <p:nvPr>
            <p:ph type="ftr" sz="quarter" idx="11"/>
          </p:nvPr>
        </p:nvSpPr>
        <p:spPr>
          <a:xfrm>
            <a:off x="1295400" y="6221506"/>
            <a:ext cx="2743200" cy="365125"/>
          </a:xfrm>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pic>
        <p:nvPicPr>
          <p:cNvPr id="8" name="Picture 7"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1089025" y="3765177"/>
            <a:ext cx="7272338" cy="1098176"/>
          </a:xfrm>
        </p:spPr>
        <p:txBody>
          <a:bodyPr vert="horz" lIns="91440" tIns="45720" rIns="91440" bIns="45720" rtlCol="0" anchor="b">
            <a:noAutofit/>
          </a:bodyPr>
          <a:lstStyle>
            <a:lvl1pPr algn="ctr" defTabSz="914400" rtl="0" eaLnBrk="1" latinLnBrk="0" hangingPunct="1">
              <a:lnSpc>
                <a:spcPct val="100000"/>
              </a:lnSpc>
              <a:spcBef>
                <a:spcPct val="0"/>
              </a:spcBef>
              <a:buNone/>
              <a:defRPr sz="3600" b="1" kern="1200">
                <a:solidFill>
                  <a:schemeClr val="tx1">
                    <a:lumMod val="75000"/>
                    <a:lumOff val="25000"/>
                  </a:schemeClr>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2578013" y="777240"/>
            <a:ext cx="4294363" cy="2866913"/>
          </a:xfrm>
          <a:ln w="76200" cmpd="dbl">
            <a:solidFill>
              <a:schemeClr val="tx1"/>
            </a:solidFill>
            <a:miter lim="800000"/>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1089025" y="4867836"/>
            <a:ext cx="7272338" cy="1264022"/>
          </a:xfrm>
        </p:spPr>
        <p:txBody>
          <a:bodyPr vert="horz" lIns="91440" tIns="45720" rIns="91440" bIns="45720" rtlCol="0">
            <a:normAutofit/>
          </a:bodyPr>
          <a:lstStyle>
            <a:lvl1pPr marL="0" indent="0" algn="ctr">
              <a:spcBef>
                <a:spcPts val="0"/>
              </a:spcBef>
              <a:buNone/>
              <a:defRPr sz="18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fld id="{E90C4CEC-16D5-4229-B4DE-FDE9B679D7E2}" type="datetimeFigureOut">
              <a:rPr lang="en-US" smtClean="0"/>
              <a:t>2/17/17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BAE4E6-4D12-4A48-9B6B-6FA0B79BEE9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E90C4CEC-16D5-4229-B4DE-FDE9B679D7E2}" type="datetimeFigureOut">
              <a:rPr lang="en-US" smtClean="0"/>
              <a:t>2/17/17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BAE4E6-4D12-4A48-9B6B-6FA0B79BEE93}"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2"/>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7216588" y="609600"/>
            <a:ext cx="1524000" cy="5516563"/>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089024" y="609600"/>
            <a:ext cx="5921376" cy="5516563"/>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E90C4CEC-16D5-4229-B4DE-FDE9B679D7E2}" type="datetimeFigureOut">
              <a:rPr lang="en-US" smtClean="0"/>
              <a:t>2/17/17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BAE4E6-4D12-4A48-9B6B-6FA0B79BEE9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E90C4CEC-16D5-4229-B4DE-FDE9B679D7E2}" type="datetimeFigureOut">
              <a:rPr lang="en-US" smtClean="0"/>
              <a:t>2/17/17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BAE4E6-4D12-4A48-9B6B-6FA0B79BEE9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1371600" y="1792224"/>
            <a:ext cx="7086600" cy="1847088"/>
          </a:xfrm>
        </p:spPr>
        <p:txBody>
          <a:bodyPr vert="horz" lIns="91440" tIns="45720" rIns="91440" bIns="45720" rtlCol="0" anchor="b" anchorCtr="0">
            <a:noAutofit/>
            <a:scene3d>
              <a:camera prst="orthographicFront"/>
              <a:lightRig rig="threePt" dir="t">
                <a:rot lat="0" lon="0" rev="10800000"/>
              </a:lightRig>
            </a:scene3d>
            <a:sp3d extrusionH="25400">
              <a:bevelT w="12700" h="12700" prst="relaxedInset"/>
              <a:bevelB w="12700" h="12700" prst="relaxedInset"/>
            </a:sp3d>
          </a:bodyPr>
          <a:lstStyle>
            <a:lvl1pPr algn="ctr" defTabSz="914400" rtl="0" eaLnBrk="1" latinLnBrk="0" hangingPunct="1">
              <a:lnSpc>
                <a:spcPct val="100000"/>
              </a:lnSpc>
              <a:spcBef>
                <a:spcPct val="0"/>
              </a:spcBef>
              <a:buNone/>
              <a:defRPr sz="5400" b="1" kern="1200">
                <a:solidFill>
                  <a:schemeClr val="tx1">
                    <a:lumMod val="75000"/>
                    <a:lumOff val="25000"/>
                  </a:schemeClr>
                </a:solidFill>
                <a:effectLst>
                  <a:outerShdw blurRad="25400" dist="19050" dir="4200000" algn="ctr" rotWithShape="0">
                    <a:schemeClr val="bg1">
                      <a:alpha val="40000"/>
                    </a:scheme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1371600" y="3666744"/>
            <a:ext cx="7086600" cy="1755648"/>
          </a:xfrm>
        </p:spPr>
        <p:txBody>
          <a:bodyPr vert="horz" lIns="91440" tIns="45720" rIns="91440" bIns="45720" rtlCol="0" anchor="t" anchorCtr="0">
            <a:noAutofit/>
            <a:scene3d>
              <a:camera prst="orthographicFront"/>
              <a:lightRig rig="threePt" dir="t">
                <a:rot lat="0" lon="0" rev="10800000"/>
              </a:lightRig>
            </a:scene3d>
            <a:sp3d extrusionH="25400">
              <a:bevelT w="12700" h="12700" prst="relaxedInset"/>
              <a:bevelB w="12700" h="12700" prst="relaxedInset"/>
            </a:sp3d>
          </a:bodyPr>
          <a:lstStyle>
            <a:lvl1pPr marL="0" indent="0" algn="ctr" defTabSz="914400" rtl="0" eaLnBrk="1" latinLnBrk="0" hangingPunct="1">
              <a:lnSpc>
                <a:spcPct val="100000"/>
              </a:lnSpc>
              <a:spcBef>
                <a:spcPct val="0"/>
              </a:spcBef>
              <a:buFont typeface="Wingdings" pitchFamily="2" charset="2"/>
              <a:buNone/>
              <a:defRPr sz="2000" b="0" kern="1200">
                <a:solidFill>
                  <a:schemeClr val="tx1">
                    <a:lumMod val="75000"/>
                    <a:lumOff val="25000"/>
                  </a:schemeClr>
                </a:solidFill>
                <a:effectLst>
                  <a:outerShdw blurRad="25400" dist="19050" dir="4200000" algn="ctr" rotWithShape="0">
                    <a:schemeClr val="bg1">
                      <a:alpha val="40000"/>
                    </a:schemeClr>
                  </a:outerShdw>
                </a:effectLst>
                <a:latin typeface="+mj-lt"/>
                <a:ea typeface="+mj-ea"/>
                <a:cs typeface="+mj-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90C4CEC-16D5-4229-B4DE-FDE9B679D7E2}" type="datetimeFigureOut">
              <a:rPr lang="en-US" smtClean="0"/>
              <a:t>2/17/17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BAE4E6-4D12-4A48-9B6B-6FA0B79BEE93}"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1089024" y="274637"/>
            <a:ext cx="7272339" cy="1339009"/>
          </a:xfrm>
        </p:spPr>
        <p:txBody>
          <a:bodyPr/>
          <a:lstStyle/>
          <a:p>
            <a:r>
              <a:rPr lang="en-US" smtClean="0"/>
              <a:t>Click to edit Master title style</a:t>
            </a:r>
            <a:endParaRPr/>
          </a:p>
        </p:txBody>
      </p:sp>
      <p:sp>
        <p:nvSpPr>
          <p:cNvPr id="3" name="Content Placeholder 2"/>
          <p:cNvSpPr>
            <a:spLocks noGrp="1"/>
          </p:cNvSpPr>
          <p:nvPr>
            <p:ph sz="half" idx="1"/>
          </p:nvPr>
        </p:nvSpPr>
        <p:spPr>
          <a:xfrm>
            <a:off x="1089023" y="1816100"/>
            <a:ext cx="3429000" cy="43100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932363" y="1816100"/>
            <a:ext cx="3429000" cy="43100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E90C4CEC-16D5-4229-B4DE-FDE9B679D7E2}" type="datetimeFigureOut">
              <a:rPr lang="en-US" smtClean="0"/>
              <a:t>2/17/17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BAE4E6-4D12-4A48-9B6B-6FA0B79BEE9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1089024" y="274637"/>
            <a:ext cx="7272339" cy="1339009"/>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089024" y="1688679"/>
            <a:ext cx="3429000" cy="827088"/>
          </a:xfrm>
        </p:spPr>
        <p:txBody>
          <a:bodyPr anchor="ctr" anchorCtr="0">
            <a:noAutofit/>
          </a:bodyPr>
          <a:lstStyle>
            <a:lvl1pPr marL="0" indent="0" algn="ctr">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89024" y="2590800"/>
            <a:ext cx="3429000" cy="35353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932363" y="1688679"/>
            <a:ext cx="3429000" cy="827088"/>
          </a:xfrm>
        </p:spPr>
        <p:txBody>
          <a:bodyPr anchor="ctr" anchorCtr="0">
            <a:noAutofit/>
          </a:bodyPr>
          <a:lstStyle>
            <a:lvl1pPr marL="0" indent="0" algn="ctr">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32363" y="2590800"/>
            <a:ext cx="3429000" cy="35353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E90C4CEC-16D5-4229-B4DE-FDE9B679D7E2}" type="datetimeFigureOut">
              <a:rPr lang="en-US" smtClean="0"/>
              <a:t>2/17/17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BAE4E6-4D12-4A48-9B6B-6FA0B79BEE9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E90C4CEC-16D5-4229-B4DE-FDE9B679D7E2}" type="datetimeFigureOut">
              <a:rPr lang="en-US" smtClean="0"/>
              <a:t>2/17/17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BAE4E6-4D12-4A48-9B6B-6FA0B79BEE9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Interior-Overlay.png"/>
          <p:cNvPicPr>
            <a:picLocks noChangeAspect="1"/>
          </p:cNvPicPr>
          <p:nvPr/>
        </p:nvPicPr>
        <p:blipFill>
          <a:blip r:embed="rId2"/>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E90C4CEC-16D5-4229-B4DE-FDE9B679D7E2}" type="datetimeFigureOut">
              <a:rPr lang="en-US" smtClean="0"/>
              <a:t>2/17/17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BAE4E6-4D12-4A48-9B6B-6FA0B79BEE9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1084729" y="381000"/>
            <a:ext cx="3429000" cy="1649506"/>
          </a:xfrm>
        </p:spPr>
        <p:txBody>
          <a:bodyPr anchor="b"/>
          <a:lstStyle>
            <a:lvl1pPr algn="ctr">
              <a:lnSpc>
                <a:spcPct val="100000"/>
              </a:lnSpc>
              <a:defRPr sz="3600" b="1"/>
            </a:lvl1pPr>
          </a:lstStyle>
          <a:p>
            <a:r>
              <a:rPr lang="en-US" smtClean="0"/>
              <a:t>Click to edit Master title style</a:t>
            </a:r>
            <a:endParaRPr/>
          </a:p>
        </p:txBody>
      </p:sp>
      <p:sp>
        <p:nvSpPr>
          <p:cNvPr id="3" name="Content Placeholder 2"/>
          <p:cNvSpPr>
            <a:spLocks noGrp="1"/>
          </p:cNvSpPr>
          <p:nvPr>
            <p:ph idx="1"/>
          </p:nvPr>
        </p:nvSpPr>
        <p:spPr>
          <a:xfrm>
            <a:off x="4930588" y="381000"/>
            <a:ext cx="3429000" cy="5745163"/>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1084729" y="2057401"/>
            <a:ext cx="3429000" cy="3657600"/>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0C4CEC-16D5-4229-B4DE-FDE9B679D7E2}" type="datetimeFigureOut">
              <a:rPr lang="en-US" smtClean="0"/>
              <a:t>2/17/17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BAE4E6-4D12-4A48-9B6B-6FA0B79BEE9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4932363" y="739588"/>
            <a:ext cx="3429000" cy="1290380"/>
          </a:xfrm>
        </p:spPr>
        <p:txBody>
          <a:bodyPr vert="horz" lIns="91440" tIns="45720" rIns="91440" bIns="45720" rtlCol="0" anchor="b">
            <a:noAutofit/>
          </a:bodyPr>
          <a:lstStyle>
            <a:lvl1pPr algn="ctr" defTabSz="914400" rtl="0" eaLnBrk="1" latinLnBrk="0" hangingPunct="1">
              <a:lnSpc>
                <a:spcPct val="100000"/>
              </a:lnSpc>
              <a:spcBef>
                <a:spcPct val="0"/>
              </a:spcBef>
              <a:buNone/>
              <a:defRPr sz="3600" b="1" kern="1200">
                <a:solidFill>
                  <a:schemeClr val="tx1">
                    <a:lumMod val="75000"/>
                    <a:lumOff val="25000"/>
                  </a:schemeClr>
                </a:solidFill>
                <a:latin typeface="+mj-lt"/>
                <a:ea typeface="+mj-ea"/>
                <a:cs typeface="+mj-cs"/>
              </a:defRPr>
            </a:lvl1pPr>
          </a:lstStyle>
          <a:p>
            <a:r>
              <a:rPr lang="en-US" smtClean="0"/>
              <a:t>Click to edit Master title style</a:t>
            </a:r>
            <a:endParaRPr dirty="0"/>
          </a:p>
        </p:txBody>
      </p:sp>
      <p:sp>
        <p:nvSpPr>
          <p:cNvPr id="3" name="Picture Placeholder 2"/>
          <p:cNvSpPr>
            <a:spLocks noGrp="1"/>
          </p:cNvSpPr>
          <p:nvPr>
            <p:ph type="pic" idx="1"/>
          </p:nvPr>
        </p:nvSpPr>
        <p:spPr>
          <a:xfrm>
            <a:off x="1088136" y="779929"/>
            <a:ext cx="3429000" cy="4935071"/>
          </a:xfrm>
          <a:ln w="76200" cmpd="dbl">
            <a:solidFill>
              <a:schemeClr val="tx1"/>
            </a:solidFill>
            <a:miter lim="800000"/>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932363" y="2057400"/>
            <a:ext cx="3429000" cy="3657600"/>
          </a:xfrm>
        </p:spPr>
        <p:txBody>
          <a:bodyPr vert="horz" lIns="91440" tIns="45720" rIns="91440" bIns="45720" rtlCol="0">
            <a:normAutofit/>
          </a:bodyPr>
          <a:lstStyle>
            <a:lvl1pPr marL="0" indent="0" algn="ctr">
              <a:spcBef>
                <a:spcPts val="600"/>
              </a:spcBef>
              <a:buNone/>
              <a:defRPr sz="18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fld id="{E90C4CEC-16D5-4229-B4DE-FDE9B679D7E2}" type="datetimeFigureOut">
              <a:rPr lang="en-US" smtClean="0"/>
              <a:t>2/17/17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BAE4E6-4D12-4A48-9B6B-6FA0B79BEE9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89024" y="274637"/>
            <a:ext cx="7272339" cy="1339009"/>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1089024" y="1801906"/>
            <a:ext cx="7272339" cy="432425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302187" y="6356350"/>
            <a:ext cx="2429435" cy="365125"/>
          </a:xfrm>
          <a:prstGeom prst="rect">
            <a:avLst/>
          </a:prstGeom>
        </p:spPr>
        <p:txBody>
          <a:bodyPr vert="horz" lIns="91440" tIns="45720" rIns="91440" bIns="45720" rtlCol="0" anchor="ctr"/>
          <a:lstStyle>
            <a:lvl1pPr algn="r">
              <a:defRPr sz="1200" b="1">
                <a:solidFill>
                  <a:schemeClr val="tx1">
                    <a:lumMod val="50000"/>
                    <a:lumOff val="50000"/>
                  </a:schemeClr>
                </a:solidFill>
              </a:defRPr>
            </a:lvl1pPr>
          </a:lstStyle>
          <a:p>
            <a:fld id="{E90C4CEC-16D5-4229-B4DE-FDE9B679D7E2}" type="datetimeFigureOut">
              <a:rPr lang="en-US" smtClean="0"/>
              <a:t>2/17/17</a:t>
            </a:fld>
            <a:endParaRPr lang="en-US"/>
          </a:p>
        </p:txBody>
      </p:sp>
      <p:sp>
        <p:nvSpPr>
          <p:cNvPr id="5" name="Footer Placeholder 4"/>
          <p:cNvSpPr>
            <a:spLocks noGrp="1"/>
          </p:cNvSpPr>
          <p:nvPr>
            <p:ph type="ftr" sz="quarter" idx="3"/>
          </p:nvPr>
        </p:nvSpPr>
        <p:spPr>
          <a:xfrm>
            <a:off x="685800" y="6356350"/>
            <a:ext cx="2743200" cy="365125"/>
          </a:xfrm>
          <a:prstGeom prst="rect">
            <a:avLst/>
          </a:prstGeom>
        </p:spPr>
        <p:txBody>
          <a:bodyPr vert="horz" lIns="91440" tIns="45720" rIns="91440" bIns="45720" rtlCol="0" anchor="ctr"/>
          <a:lstStyle>
            <a:lvl1pPr algn="l">
              <a:defRPr sz="12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4420393" y="6356350"/>
            <a:ext cx="6096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5DBAE4E6-4D12-4A48-9B6B-6FA0B79BEE9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lnSpc>
          <a:spcPts val="5200"/>
        </a:lnSpc>
        <a:spcBef>
          <a:spcPct val="0"/>
        </a:spcBef>
        <a:buNone/>
        <a:defRPr sz="4800" b="1" kern="1200">
          <a:solidFill>
            <a:schemeClr val="tx1">
              <a:lumMod val="75000"/>
              <a:lumOff val="25000"/>
            </a:schemeClr>
          </a:solidFill>
          <a:latin typeface="+mj-lt"/>
          <a:ea typeface="+mj-ea"/>
          <a:cs typeface="+mj-cs"/>
        </a:defRPr>
      </a:lvl1pPr>
    </p:titleStyle>
    <p:bodyStyle>
      <a:lvl1pPr marL="282575" indent="-282575" algn="l" defTabSz="914400" rtl="0" eaLnBrk="1" latinLnBrk="0" hangingPunct="1">
        <a:spcBef>
          <a:spcPts val="2000"/>
        </a:spcBef>
        <a:buFont typeface="Wingdings" pitchFamily="2" charset="2"/>
        <a:buChar char=""/>
        <a:defRPr sz="2400" kern="1200">
          <a:solidFill>
            <a:schemeClr val="tx1">
              <a:lumMod val="75000"/>
              <a:lumOff val="25000"/>
            </a:schemeClr>
          </a:solidFill>
          <a:latin typeface="+mn-lt"/>
          <a:ea typeface="+mn-ea"/>
          <a:cs typeface="+mn-cs"/>
        </a:defRPr>
      </a:lvl1pPr>
      <a:lvl2pPr marL="577850" indent="-295275" algn="l" defTabSz="914400" rtl="0" eaLnBrk="1" latinLnBrk="0" hangingPunct="1">
        <a:spcBef>
          <a:spcPts val="600"/>
        </a:spcBef>
        <a:buFont typeface="Wingdings" pitchFamily="2" charset="2"/>
        <a:buChar char=""/>
        <a:defRPr sz="2200" kern="1200">
          <a:solidFill>
            <a:schemeClr val="tx1">
              <a:lumMod val="75000"/>
              <a:lumOff val="25000"/>
            </a:schemeClr>
          </a:solidFill>
          <a:latin typeface="+mn-lt"/>
          <a:ea typeface="+mn-ea"/>
          <a:cs typeface="+mn-cs"/>
        </a:defRPr>
      </a:lvl2pPr>
      <a:lvl3pPr marL="860425" indent="-282575" algn="l" defTabSz="914400" rtl="0" eaLnBrk="1" latinLnBrk="0" hangingPunct="1">
        <a:spcBef>
          <a:spcPts val="600"/>
        </a:spcBef>
        <a:buFont typeface="Wingdings" pitchFamily="2" charset="2"/>
        <a:buChar char=""/>
        <a:defRPr sz="2000" kern="1200">
          <a:solidFill>
            <a:schemeClr val="tx1">
              <a:lumMod val="75000"/>
              <a:lumOff val="25000"/>
            </a:schemeClr>
          </a:solidFill>
          <a:latin typeface="+mn-lt"/>
          <a:ea typeface="+mn-ea"/>
          <a:cs typeface="+mn-cs"/>
        </a:defRPr>
      </a:lvl3pPr>
      <a:lvl4pPr marL="1143000" indent="-282575" algn="l" defTabSz="914400" rtl="0" eaLnBrk="1" latinLnBrk="0" hangingPunct="1">
        <a:spcBef>
          <a:spcPts val="600"/>
        </a:spcBef>
        <a:buFont typeface="Wingdings" pitchFamily="2" charset="2"/>
        <a:buChar char=""/>
        <a:defRPr sz="1800" kern="1200">
          <a:solidFill>
            <a:schemeClr val="tx1">
              <a:lumMod val="75000"/>
              <a:lumOff val="25000"/>
            </a:schemeClr>
          </a:solidFill>
          <a:latin typeface="+mn-lt"/>
          <a:ea typeface="+mn-ea"/>
          <a:cs typeface="+mn-cs"/>
        </a:defRPr>
      </a:lvl4pPr>
      <a:lvl5pPr marL="1425575" indent="-282575" algn="l" defTabSz="914400" rtl="0" eaLnBrk="1" latinLnBrk="0" hangingPunct="1">
        <a:spcBef>
          <a:spcPts val="600"/>
        </a:spcBef>
        <a:buFont typeface="Wingdings" pitchFamily="2" charset="2"/>
        <a:buChar char=""/>
        <a:defRPr sz="1800" kern="1200">
          <a:solidFill>
            <a:schemeClr val="tx1">
              <a:lumMod val="75000"/>
              <a:lumOff val="25000"/>
            </a:schemeClr>
          </a:solidFill>
          <a:latin typeface="+mn-lt"/>
          <a:ea typeface="+mn-ea"/>
          <a:cs typeface="+mn-cs"/>
        </a:defRPr>
      </a:lvl5pPr>
      <a:lvl6pPr marL="1711325" indent="-288925" algn="l" defTabSz="914400" rtl="0" eaLnBrk="1" latinLnBrk="0" hangingPunct="1">
        <a:spcBef>
          <a:spcPct val="20000"/>
        </a:spcBef>
        <a:buFont typeface="Wingdings" pitchFamily="2" charset="2"/>
        <a:buChar char=""/>
        <a:defRPr lang="en-US" sz="1800" kern="1200" dirty="0" smtClean="0">
          <a:solidFill>
            <a:schemeClr val="tx1">
              <a:lumMod val="75000"/>
              <a:lumOff val="25000"/>
            </a:schemeClr>
          </a:solidFill>
          <a:latin typeface="+mn-lt"/>
          <a:ea typeface="+mn-ea"/>
          <a:cs typeface="+mn-cs"/>
        </a:defRPr>
      </a:lvl6pPr>
      <a:lvl7pPr marL="2000250" indent="-288925" algn="l" defTabSz="914400" rtl="0" eaLnBrk="1" latinLnBrk="0" hangingPunct="1">
        <a:spcBef>
          <a:spcPct val="20000"/>
        </a:spcBef>
        <a:buFont typeface="Wingdings" pitchFamily="2" charset="2"/>
        <a:buChar char=""/>
        <a:defRPr lang="en-US" sz="1800" kern="1200" dirty="0" smtClean="0">
          <a:solidFill>
            <a:schemeClr val="tx1">
              <a:lumMod val="75000"/>
              <a:lumOff val="25000"/>
            </a:schemeClr>
          </a:solidFill>
          <a:latin typeface="+mn-lt"/>
          <a:ea typeface="+mn-ea"/>
          <a:cs typeface="+mn-cs"/>
        </a:defRPr>
      </a:lvl7pPr>
      <a:lvl8pPr marL="2290763" indent="-288925" algn="l" defTabSz="914400" rtl="0" eaLnBrk="1" latinLnBrk="0" hangingPunct="1">
        <a:spcBef>
          <a:spcPct val="20000"/>
        </a:spcBef>
        <a:buFont typeface="Wingdings" pitchFamily="2" charset="2"/>
        <a:buChar char=""/>
        <a:defRPr lang="en-US" sz="1800" kern="1200" dirty="0" smtClean="0">
          <a:solidFill>
            <a:schemeClr val="tx1">
              <a:lumMod val="75000"/>
              <a:lumOff val="25000"/>
            </a:schemeClr>
          </a:solidFill>
          <a:latin typeface="+mn-lt"/>
          <a:ea typeface="+mn-ea"/>
          <a:cs typeface="+mn-cs"/>
        </a:defRPr>
      </a:lvl8pPr>
      <a:lvl9pPr marL="2571750" indent="-288925" algn="l" defTabSz="914400" rtl="0" eaLnBrk="1" latinLnBrk="0" hangingPunct="1">
        <a:spcBef>
          <a:spcPct val="20000"/>
        </a:spcBef>
        <a:buFont typeface="Wingdings" pitchFamily="2" charset="2"/>
        <a:buChar char=""/>
        <a:defRPr lang="en-US" sz="1800" kern="1200" dirty="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Water and Oil</a:t>
            </a:r>
            <a:endParaRPr lang="en-US" dirty="0"/>
          </a:p>
        </p:txBody>
      </p:sp>
      <p:sp>
        <p:nvSpPr>
          <p:cNvPr id="3" name="Subtitle 2"/>
          <p:cNvSpPr>
            <a:spLocks noGrp="1"/>
          </p:cNvSpPr>
          <p:nvPr>
            <p:ph type="subTitle" idx="1"/>
          </p:nvPr>
        </p:nvSpPr>
        <p:spPr/>
        <p:txBody>
          <a:bodyPr/>
          <a:lstStyle/>
          <a:p>
            <a:r>
              <a:rPr lang="en-US" dirty="0" smtClean="0"/>
              <a:t>In the Middle East</a:t>
            </a:r>
            <a:endParaRPr lang="en-US" dirty="0"/>
          </a:p>
        </p:txBody>
      </p:sp>
    </p:spTree>
    <p:extLst>
      <p:ext uri="{BB962C8B-B14F-4D97-AF65-F5344CB8AC3E}">
        <p14:creationId xmlns:p14="http://schemas.microsoft.com/office/powerpoint/2010/main" val="25395115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9024" y="-11113"/>
            <a:ext cx="7272339" cy="1339009"/>
          </a:xfrm>
        </p:spPr>
        <p:txBody>
          <a:bodyPr/>
          <a:lstStyle/>
          <a:p>
            <a:r>
              <a:rPr lang="en-US" dirty="0" smtClean="0"/>
              <a:t>Oil to Market</a:t>
            </a:r>
            <a:endParaRPr lang="en-US" dirty="0"/>
          </a:p>
        </p:txBody>
      </p:sp>
      <p:pic>
        <p:nvPicPr>
          <p:cNvPr id="4" name="Picture 3"/>
          <p:cNvPicPr>
            <a:picLocks noChangeAspect="1"/>
          </p:cNvPicPr>
          <p:nvPr/>
        </p:nvPicPr>
        <p:blipFill>
          <a:blip r:embed="rId2"/>
          <a:stretch>
            <a:fillRect/>
          </a:stretch>
        </p:blipFill>
        <p:spPr>
          <a:xfrm>
            <a:off x="1524000" y="1114667"/>
            <a:ext cx="6417668" cy="5648083"/>
          </a:xfrm>
          <a:prstGeom prst="rect">
            <a:avLst/>
          </a:prstGeom>
        </p:spPr>
      </p:pic>
    </p:spTree>
    <p:extLst>
      <p:ext uri="{BB962C8B-B14F-4D97-AF65-F5344CB8AC3E}">
        <p14:creationId xmlns:p14="http://schemas.microsoft.com/office/powerpoint/2010/main" val="18671682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Pros and Cons of Oil</a:t>
            </a:r>
            <a:endParaRPr lang="en-US" dirty="0"/>
          </a:p>
        </p:txBody>
      </p:sp>
      <p:sp>
        <p:nvSpPr>
          <p:cNvPr id="3" name="Content Placeholder 2"/>
          <p:cNvSpPr>
            <a:spLocks noGrp="1"/>
          </p:cNvSpPr>
          <p:nvPr>
            <p:ph idx="1"/>
          </p:nvPr>
        </p:nvSpPr>
        <p:spPr/>
        <p:txBody>
          <a:bodyPr/>
          <a:lstStyle/>
          <a:p>
            <a:r>
              <a:rPr lang="en-US" dirty="0" smtClean="0"/>
              <a:t>Read article on pages 444-445 in your text.</a:t>
            </a:r>
          </a:p>
          <a:p>
            <a:pPr lvl="1"/>
            <a:r>
              <a:rPr lang="en-US" dirty="0" smtClean="0"/>
              <a:t>What are the benefits to oil discovery and export?</a:t>
            </a:r>
          </a:p>
          <a:p>
            <a:pPr lvl="1"/>
            <a:r>
              <a:rPr lang="en-US" dirty="0" smtClean="0"/>
              <a:t>What are the pitfalls facing Persian Gulf countries due to oil?</a:t>
            </a:r>
            <a:endParaRPr lang="en-US" dirty="0"/>
          </a:p>
        </p:txBody>
      </p:sp>
    </p:spTree>
    <p:extLst>
      <p:ext uri="{BB962C8B-B14F-4D97-AF65-F5344CB8AC3E}">
        <p14:creationId xmlns:p14="http://schemas.microsoft.com/office/powerpoint/2010/main" val="33490755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9024" y="-104548"/>
            <a:ext cx="7272339" cy="1339009"/>
          </a:xfrm>
        </p:spPr>
        <p:txBody>
          <a:bodyPr/>
          <a:lstStyle/>
          <a:p>
            <a:r>
              <a:rPr lang="en-US" dirty="0" smtClean="0"/>
              <a:t>Oil Simulation</a:t>
            </a:r>
            <a:endParaRPr lang="en-US" dirty="0"/>
          </a:p>
        </p:txBody>
      </p:sp>
      <p:sp>
        <p:nvSpPr>
          <p:cNvPr id="3" name="Content Placeholder 2"/>
          <p:cNvSpPr>
            <a:spLocks noGrp="1"/>
          </p:cNvSpPr>
          <p:nvPr>
            <p:ph idx="1"/>
          </p:nvPr>
        </p:nvSpPr>
        <p:spPr>
          <a:xfrm>
            <a:off x="0" y="841830"/>
            <a:ext cx="9143999" cy="5968546"/>
          </a:xfrm>
        </p:spPr>
        <p:txBody>
          <a:bodyPr>
            <a:normAutofit/>
          </a:bodyPr>
          <a:lstStyle/>
          <a:p>
            <a:r>
              <a:rPr lang="en-US" dirty="0" smtClean="0"/>
              <a:t>It is </a:t>
            </a:r>
            <a:r>
              <a:rPr lang="en-US" dirty="0" smtClean="0"/>
              <a:t>February 2017.  As the </a:t>
            </a:r>
            <a:r>
              <a:rPr lang="en-US" dirty="0" smtClean="0"/>
              <a:t>beginning </a:t>
            </a:r>
            <a:r>
              <a:rPr lang="en-US" dirty="0" smtClean="0"/>
              <a:t>of the summer travel season in the United </a:t>
            </a:r>
            <a:r>
              <a:rPr lang="en-US" dirty="0" smtClean="0"/>
              <a:t>States looms, President Trump has managed to frustrate our allies in the Middle East.  </a:t>
            </a:r>
            <a:r>
              <a:rPr lang="en-US" dirty="0" smtClean="0"/>
              <a:t>Despite the efforts of the United States to help broker a peace accord, the Israeli-Palestinian conflict is continuing.  A group of Middle Eastern countries, including some of the OPEC member states, is threatening to place an embargo on the oil to the United States in order to voice its members’ discontent with </a:t>
            </a:r>
            <a:r>
              <a:rPr lang="en-US" dirty="0" smtClean="0"/>
              <a:t>America’s </a:t>
            </a:r>
            <a:r>
              <a:rPr lang="en-US" dirty="0" smtClean="0"/>
              <a:t>ongoing financial support for </a:t>
            </a:r>
            <a:r>
              <a:rPr lang="en-US" dirty="0" smtClean="0"/>
              <a:t>Israel and President Trump’s cozy relationship with Israeli Prime Minister Benjamin Netanyahu.  </a:t>
            </a:r>
            <a:r>
              <a:rPr lang="en-US" dirty="0" smtClean="0"/>
              <a:t>This could result in the price of a barrel of oil quadrupling—costs that would be passed on to American consumers, with everything from increased prices at the gas pump to higher priced airline tickets and home heating oil.  Gas could top $6/gallon, plummeting the US back into a recession, or even depression.</a:t>
            </a:r>
          </a:p>
          <a:p>
            <a:endParaRPr lang="en-US" dirty="0"/>
          </a:p>
        </p:txBody>
      </p:sp>
    </p:spTree>
    <p:extLst>
      <p:ext uri="{BB962C8B-B14F-4D97-AF65-F5344CB8AC3E}">
        <p14:creationId xmlns:p14="http://schemas.microsoft.com/office/powerpoint/2010/main" val="17920907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should we do?</a:t>
            </a:r>
            <a:endParaRPr lang="en-US" dirty="0"/>
          </a:p>
        </p:txBody>
      </p:sp>
      <p:sp>
        <p:nvSpPr>
          <p:cNvPr id="3" name="Content Placeholder 2"/>
          <p:cNvSpPr>
            <a:spLocks noGrp="1"/>
          </p:cNvSpPr>
          <p:nvPr>
            <p:ph idx="1"/>
          </p:nvPr>
        </p:nvSpPr>
        <p:spPr/>
        <p:txBody>
          <a:bodyPr/>
          <a:lstStyle/>
          <a:p>
            <a:r>
              <a:rPr lang="en-US" dirty="0" smtClean="0"/>
              <a:t>Continue support for Israel and risk an oil shortage?</a:t>
            </a:r>
          </a:p>
          <a:p>
            <a:r>
              <a:rPr lang="en-US" dirty="0" smtClean="0"/>
              <a:t>Find alternative sources of energy?</a:t>
            </a:r>
          </a:p>
          <a:p>
            <a:r>
              <a:rPr lang="en-US" dirty="0" smtClean="0"/>
              <a:t>Negotiate with the Middle East?</a:t>
            </a:r>
          </a:p>
          <a:p>
            <a:r>
              <a:rPr lang="en-US" dirty="0" smtClean="0"/>
              <a:t>Some compilation </a:t>
            </a:r>
            <a:r>
              <a:rPr lang="en-US" smtClean="0"/>
              <a:t>of options?</a:t>
            </a:r>
            <a:endParaRPr lang="en-US"/>
          </a:p>
        </p:txBody>
      </p:sp>
    </p:spTree>
    <p:extLst>
      <p:ext uri="{BB962C8B-B14F-4D97-AF65-F5344CB8AC3E}">
        <p14:creationId xmlns:p14="http://schemas.microsoft.com/office/powerpoint/2010/main" val="12829846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a:t>
            </a:r>
            <a:endParaRPr lang="en-US" dirty="0"/>
          </a:p>
        </p:txBody>
      </p:sp>
      <p:sp>
        <p:nvSpPr>
          <p:cNvPr id="3" name="Content Placeholder 2"/>
          <p:cNvSpPr>
            <a:spLocks noGrp="1"/>
          </p:cNvSpPr>
          <p:nvPr>
            <p:ph idx="1"/>
          </p:nvPr>
        </p:nvSpPr>
        <p:spPr/>
        <p:txBody>
          <a:bodyPr/>
          <a:lstStyle/>
          <a:p>
            <a:r>
              <a:rPr lang="en-US" dirty="0" smtClean="0"/>
              <a:t>The most scarce and most valuable resource in the Middle East is water.  If you control the water, you control life.</a:t>
            </a:r>
            <a:endParaRPr lang="en-US" dirty="0"/>
          </a:p>
        </p:txBody>
      </p:sp>
    </p:spTree>
    <p:extLst>
      <p:ext uri="{BB962C8B-B14F-4D97-AF65-F5344CB8AC3E}">
        <p14:creationId xmlns:p14="http://schemas.microsoft.com/office/powerpoint/2010/main" val="20183579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Rivers</a:t>
            </a:r>
            <a:endParaRPr lang="en-US" dirty="0"/>
          </a:p>
        </p:txBody>
      </p:sp>
      <p:pic>
        <p:nvPicPr>
          <p:cNvPr id="4" name="Picture 3"/>
          <p:cNvPicPr>
            <a:picLocks noChangeAspect="1"/>
          </p:cNvPicPr>
          <p:nvPr/>
        </p:nvPicPr>
        <p:blipFill>
          <a:blip r:embed="rId2"/>
          <a:stretch>
            <a:fillRect/>
          </a:stretch>
        </p:blipFill>
        <p:spPr>
          <a:xfrm>
            <a:off x="0" y="1685925"/>
            <a:ext cx="9144000" cy="4456432"/>
          </a:xfrm>
          <a:prstGeom prst="rect">
            <a:avLst/>
          </a:prstGeom>
        </p:spPr>
      </p:pic>
    </p:spTree>
    <p:extLst>
      <p:ext uri="{BB962C8B-B14F-4D97-AF65-F5344CB8AC3E}">
        <p14:creationId xmlns:p14="http://schemas.microsoft.com/office/powerpoint/2010/main" val="12280428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Aquifers</a:t>
            </a:r>
            <a:endParaRPr lang="en-US" dirty="0"/>
          </a:p>
        </p:txBody>
      </p:sp>
      <p:sp>
        <p:nvSpPr>
          <p:cNvPr id="3" name="Content Placeholder 2"/>
          <p:cNvSpPr>
            <a:spLocks noGrp="1"/>
          </p:cNvSpPr>
          <p:nvPr>
            <p:ph idx="1"/>
          </p:nvPr>
        </p:nvSpPr>
        <p:spPr>
          <a:xfrm>
            <a:off x="1089024" y="1460500"/>
            <a:ext cx="7272339" cy="4665663"/>
          </a:xfrm>
        </p:spPr>
        <p:txBody>
          <a:bodyPr/>
          <a:lstStyle/>
          <a:p>
            <a:r>
              <a:rPr lang="en-US" dirty="0" smtClean="0"/>
              <a:t>A freshwater, underground lake. (Graphic p. 471)</a:t>
            </a:r>
            <a:endParaRPr lang="en-US" dirty="0"/>
          </a:p>
        </p:txBody>
      </p:sp>
      <p:pic>
        <p:nvPicPr>
          <p:cNvPr id="4" name="Picture 3"/>
          <p:cNvPicPr>
            <a:picLocks noChangeAspect="1"/>
          </p:cNvPicPr>
          <p:nvPr/>
        </p:nvPicPr>
        <p:blipFill>
          <a:blip r:embed="rId2"/>
          <a:stretch>
            <a:fillRect/>
          </a:stretch>
        </p:blipFill>
        <p:spPr>
          <a:xfrm>
            <a:off x="581170" y="2016125"/>
            <a:ext cx="8219240" cy="4625975"/>
          </a:xfrm>
          <a:prstGeom prst="rect">
            <a:avLst/>
          </a:prstGeom>
        </p:spPr>
      </p:pic>
    </p:spTree>
    <p:extLst>
      <p:ext uri="{BB962C8B-B14F-4D97-AF65-F5344CB8AC3E}">
        <p14:creationId xmlns:p14="http://schemas.microsoft.com/office/powerpoint/2010/main" val="5790179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9024" y="68262"/>
            <a:ext cx="7272339" cy="1339009"/>
          </a:xfrm>
        </p:spPr>
        <p:txBody>
          <a:bodyPr/>
          <a:lstStyle/>
          <a:p>
            <a:r>
              <a:rPr lang="en-US" dirty="0" smtClean="0"/>
              <a:t>Desalination</a:t>
            </a:r>
            <a:endParaRPr lang="en-US" dirty="0"/>
          </a:p>
        </p:txBody>
      </p:sp>
      <p:sp>
        <p:nvSpPr>
          <p:cNvPr id="3" name="Content Placeholder 2"/>
          <p:cNvSpPr>
            <a:spLocks noGrp="1"/>
          </p:cNvSpPr>
          <p:nvPr>
            <p:ph idx="1"/>
          </p:nvPr>
        </p:nvSpPr>
        <p:spPr>
          <a:xfrm>
            <a:off x="1089024" y="1031876"/>
            <a:ext cx="7272339" cy="4840288"/>
          </a:xfrm>
        </p:spPr>
        <p:txBody>
          <a:bodyPr/>
          <a:lstStyle/>
          <a:p>
            <a:r>
              <a:rPr lang="en-US" dirty="0" smtClean="0"/>
              <a:t>The process of removing salt from saltwater to create freshwater. (Graphic p. 471)</a:t>
            </a:r>
            <a:endParaRPr lang="en-US" dirty="0"/>
          </a:p>
        </p:txBody>
      </p:sp>
      <p:pic>
        <p:nvPicPr>
          <p:cNvPr id="4" name="Picture 3"/>
          <p:cNvPicPr>
            <a:picLocks noChangeAspect="1"/>
          </p:cNvPicPr>
          <p:nvPr/>
        </p:nvPicPr>
        <p:blipFill>
          <a:blip r:embed="rId2"/>
          <a:stretch>
            <a:fillRect/>
          </a:stretch>
        </p:blipFill>
        <p:spPr>
          <a:xfrm>
            <a:off x="1423066" y="1904999"/>
            <a:ext cx="6684297" cy="4771357"/>
          </a:xfrm>
          <a:prstGeom prst="rect">
            <a:avLst/>
          </a:prstGeom>
        </p:spPr>
      </p:pic>
    </p:spTree>
    <p:extLst>
      <p:ext uri="{BB962C8B-B14F-4D97-AF65-F5344CB8AC3E}">
        <p14:creationId xmlns:p14="http://schemas.microsoft.com/office/powerpoint/2010/main" val="21515282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 Fight: </a:t>
            </a:r>
            <a:br>
              <a:rPr lang="en-US" dirty="0" smtClean="0"/>
            </a:br>
            <a:r>
              <a:rPr lang="en-US" sz="3600" dirty="0" smtClean="0"/>
              <a:t>Graded Discussion</a:t>
            </a:r>
            <a:endParaRPr lang="en-US" sz="3600" dirty="0"/>
          </a:p>
        </p:txBody>
      </p:sp>
      <p:sp>
        <p:nvSpPr>
          <p:cNvPr id="3" name="Content Placeholder 2"/>
          <p:cNvSpPr>
            <a:spLocks noGrp="1"/>
          </p:cNvSpPr>
          <p:nvPr>
            <p:ph idx="1"/>
          </p:nvPr>
        </p:nvSpPr>
        <p:spPr/>
        <p:txBody>
          <a:bodyPr/>
          <a:lstStyle/>
          <a:p>
            <a:r>
              <a:rPr lang="en-US" dirty="0" smtClean="0"/>
              <a:t>Future wars in the Middle East could very well be fought over water. </a:t>
            </a:r>
          </a:p>
          <a:p>
            <a:pPr lvl="1"/>
            <a:r>
              <a:rPr lang="en-US" dirty="0" smtClean="0"/>
              <a:t>Why might that be?</a:t>
            </a:r>
          </a:p>
          <a:p>
            <a:pPr lvl="1"/>
            <a:r>
              <a:rPr lang="en-US" dirty="0" smtClean="0"/>
              <a:t>Who might be the combatants?</a:t>
            </a:r>
          </a:p>
          <a:p>
            <a:pPr lvl="1"/>
            <a:r>
              <a:rPr lang="en-US" dirty="0" smtClean="0"/>
              <a:t>How do borders influence the issue of water availability and the control of rivers?</a:t>
            </a:r>
            <a:endParaRPr lang="en-US" dirty="0"/>
          </a:p>
        </p:txBody>
      </p:sp>
    </p:spTree>
    <p:extLst>
      <p:ext uri="{BB962C8B-B14F-4D97-AF65-F5344CB8AC3E}">
        <p14:creationId xmlns:p14="http://schemas.microsoft.com/office/powerpoint/2010/main" val="30035647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Response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 Middle East, by and large, is a desert.  Freshwater resources are very limited and the average annual rainfall is less than 25 centimeters per year.  However, there are major rivers, including the Nile, Euphrates, and Tigris that flow through certain countries in the region, providing water for crop irrigation and </a:t>
            </a:r>
            <a:r>
              <a:rPr lang="en-US" smtClean="0"/>
              <a:t>other necessities </a:t>
            </a:r>
            <a:r>
              <a:rPr lang="en-US" dirty="0" smtClean="0"/>
              <a:t>of life.  Within these lucky countries, dependence on these rivers is almost total.  Outside of these countries, water is scarce, and the need is great.  In all likelihood, wars over water would be started by those who do not have access to it or control over it fighting against those who do.  In this sense, an arbitrary political border, and what is or is not contained within that border, could very well determine two sides in a war.</a:t>
            </a:r>
            <a:endParaRPr lang="en-US" dirty="0"/>
          </a:p>
        </p:txBody>
      </p:sp>
    </p:spTree>
    <p:extLst>
      <p:ext uri="{BB962C8B-B14F-4D97-AF65-F5344CB8AC3E}">
        <p14:creationId xmlns:p14="http://schemas.microsoft.com/office/powerpoint/2010/main" val="23689653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Oil</a:t>
            </a:r>
            <a:endParaRPr lang="en-US" dirty="0"/>
          </a:p>
        </p:txBody>
      </p:sp>
      <p:sp>
        <p:nvSpPr>
          <p:cNvPr id="3" name="Content Placeholder 2"/>
          <p:cNvSpPr>
            <a:spLocks noGrp="1"/>
          </p:cNvSpPr>
          <p:nvPr>
            <p:ph idx="1"/>
          </p:nvPr>
        </p:nvSpPr>
        <p:spPr/>
        <p:txBody>
          <a:bodyPr/>
          <a:lstStyle/>
          <a:p>
            <a:r>
              <a:rPr lang="en-US" dirty="0" smtClean="0"/>
              <a:t>Black gold that has brought unimagined riches to Persian Gulf nations.</a:t>
            </a:r>
            <a:endParaRPr lang="en-US" dirty="0"/>
          </a:p>
        </p:txBody>
      </p:sp>
    </p:spTree>
    <p:extLst>
      <p:ext uri="{BB962C8B-B14F-4D97-AF65-F5344CB8AC3E}">
        <p14:creationId xmlns:p14="http://schemas.microsoft.com/office/powerpoint/2010/main" val="8914967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Oil/Gas Fields in the Region</a:t>
            </a:r>
            <a:endParaRPr lang="en-US" dirty="0"/>
          </a:p>
        </p:txBody>
      </p:sp>
      <p:pic>
        <p:nvPicPr>
          <p:cNvPr id="4" name="Picture 3"/>
          <p:cNvPicPr>
            <a:picLocks noChangeAspect="1"/>
          </p:cNvPicPr>
          <p:nvPr/>
        </p:nvPicPr>
        <p:blipFill>
          <a:blip r:embed="rId2"/>
          <a:stretch>
            <a:fillRect/>
          </a:stretch>
        </p:blipFill>
        <p:spPr>
          <a:xfrm>
            <a:off x="0" y="1597025"/>
            <a:ext cx="9144000" cy="4499043"/>
          </a:xfrm>
          <a:prstGeom prst="rect">
            <a:avLst/>
          </a:prstGeom>
        </p:spPr>
      </p:pic>
    </p:spTree>
    <p:extLst>
      <p:ext uri="{BB962C8B-B14F-4D97-AF65-F5344CB8AC3E}">
        <p14:creationId xmlns:p14="http://schemas.microsoft.com/office/powerpoint/2010/main" val="171286313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 Id="rId3" Type="http://schemas.openxmlformats.org/officeDocument/2006/relationships/image" Target="../media/image3.jpeg"/></Relationships>
</file>

<file path=ppt/theme/theme1.xml><?xml version="1.0" encoding="utf-8"?>
<a:theme xmlns:a="http://schemas.openxmlformats.org/drawingml/2006/main" name="Tradition">
  <a:themeElements>
    <a:clrScheme name="Tradition">
      <a:dk1>
        <a:srgbClr val="000000"/>
      </a:dk1>
      <a:lt1>
        <a:srgbClr val="FFFFFF"/>
      </a:lt1>
      <a:dk2>
        <a:srgbClr val="59480D"/>
      </a:dk2>
      <a:lt2>
        <a:srgbClr val="D28E11"/>
      </a:lt2>
      <a:accent1>
        <a:srgbClr val="6B4A0B"/>
      </a:accent1>
      <a:accent2>
        <a:srgbClr val="790A14"/>
      </a:accent2>
      <a:accent3>
        <a:srgbClr val="908342"/>
      </a:accent3>
      <a:accent4>
        <a:srgbClr val="423E5C"/>
      </a:accent4>
      <a:accent5>
        <a:srgbClr val="641345"/>
      </a:accent5>
      <a:accent6>
        <a:srgbClr val="748A2F"/>
      </a:accent6>
      <a:hlink>
        <a:srgbClr val="DD7E0E"/>
      </a:hlink>
      <a:folHlink>
        <a:srgbClr val="7F6F6F"/>
      </a:folHlink>
    </a:clrScheme>
    <a:fontScheme name="Tradition">
      <a:majorFont>
        <a:latin typeface="Candara"/>
        <a:ea typeface=""/>
        <a:cs typeface=""/>
        <a:font script="Jpan" typeface="メイリオ"/>
        <a:font script="Hans" typeface="宋体"/>
        <a:font script="Hant" typeface="新細明體"/>
      </a:majorFont>
      <a:minorFont>
        <a:latin typeface="Candara"/>
        <a:ea typeface=""/>
        <a:cs typeface=""/>
        <a:font script="Jpan" typeface="メイリオ"/>
        <a:font script="Hans" typeface="宋体"/>
        <a:font script="Hant" typeface="新細明體"/>
      </a:minorFont>
    </a:fontScheme>
    <a:fmtScheme name="Tradition">
      <a:fillStyleLst>
        <a:solidFill>
          <a:schemeClr val="phClr"/>
        </a:solidFill>
        <a:blipFill rotWithShape="1">
          <a:blip xmlns:r="http://schemas.openxmlformats.org/officeDocument/2006/relationships" r:embed="rId1">
            <a:duotone>
              <a:schemeClr val="phClr">
                <a:shade val="10000"/>
                <a:satMod val="150000"/>
              </a:schemeClr>
              <a:schemeClr val="phClr">
                <a:tint val="90000"/>
                <a:satMod val="300000"/>
              </a:schemeClr>
            </a:duotone>
          </a:blip>
          <a:stretch/>
        </a:blipFill>
        <a:blipFill rotWithShape="1">
          <a:blip xmlns:r="http://schemas.openxmlformats.org/officeDocument/2006/relationships" r:embed="rId2">
            <a:duotone>
              <a:schemeClr val="phClr">
                <a:shade val="10000"/>
                <a:satMod val="150000"/>
              </a:schemeClr>
              <a:schemeClr val="phClr">
                <a:tint val="90000"/>
                <a:satMod val="300000"/>
              </a:schemeClr>
            </a:duotone>
          </a:blip>
          <a:stretch/>
        </a:blipFill>
      </a:fillStyleLst>
      <a:lnStyleLst>
        <a:ln w="15875" cap="flat" cmpd="sng" algn="ctr">
          <a:solidFill>
            <a:schemeClr val="phClr">
              <a:shade val="95000"/>
              <a:satMod val="105000"/>
            </a:schemeClr>
          </a:solidFill>
          <a:prstDash val="solid"/>
          <a:miter/>
        </a:ln>
        <a:ln w="38100" cap="flat" cmpd="sng" algn="ctr">
          <a:solidFill>
            <a:schemeClr val="phClr">
              <a:shade val="90000"/>
            </a:schemeClr>
          </a:solidFill>
          <a:prstDash val="solid"/>
          <a:miter/>
        </a:ln>
        <a:ln w="76200" cap="flat" cmpd="dbl" algn="ctr">
          <a:solidFill>
            <a:schemeClr val="phClr"/>
          </a:solidFill>
          <a:prstDash val="solid"/>
          <a:miter/>
        </a:ln>
      </a:lnStyleLst>
      <a:effectStyleLst>
        <a:effectStyle>
          <a:effectLst/>
        </a:effectStyle>
        <a:effectStyle>
          <a:effectLst>
            <a:innerShdw blurRad="127000">
              <a:srgbClr val="FFFFFF">
                <a:alpha val="35000"/>
              </a:srgbClr>
            </a:innerShdw>
          </a:effectLst>
          <a:scene3d>
            <a:camera prst="orthographicFront">
              <a:rot lat="0" lon="0" rev="0"/>
            </a:camera>
            <a:lightRig rig="chilly" dir="tl">
              <a:rot lat="0" lon="0" rev="5400000"/>
            </a:lightRig>
          </a:scene3d>
          <a:sp3d prstMaterial="softEdge">
            <a:bevelT w="0" h="0"/>
          </a:sp3d>
        </a:effectStyle>
        <a:effectStyle>
          <a:effectLst>
            <a:outerShdw blurRad="63500" dist="25400" dir="5400000" algn="br" rotWithShape="0">
              <a:srgbClr val="000000">
                <a:alpha val="50000"/>
              </a:srgbClr>
            </a:outerShdw>
          </a:effectLst>
          <a:scene3d>
            <a:camera prst="orthographicFront">
              <a:rot lat="0" lon="0" rev="0"/>
            </a:camera>
            <a:lightRig rig="balanced" dir="t">
              <a:rot lat="0" lon="0" rev="3600000"/>
            </a:lightRig>
          </a:scene3d>
          <a:sp3d>
            <a:bevelT w="889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3">
            <a:duotone>
              <a:schemeClr val="phClr">
                <a:shade val="10000"/>
                <a:satMod val="175000"/>
              </a:schemeClr>
              <a:schemeClr val="phClr">
                <a:satMod val="3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Tradition.thmx</Template>
  <TotalTime>1766</TotalTime>
  <Words>517</Words>
  <Application>Microsoft Macintosh PowerPoint</Application>
  <PresentationFormat>On-screen Show (4:3)</PresentationFormat>
  <Paragraphs>31</Paragraphs>
  <Slides>13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Candara</vt:lpstr>
      <vt:lpstr>Wingdings</vt:lpstr>
      <vt:lpstr>Tradition</vt:lpstr>
      <vt:lpstr>Water and Oil</vt:lpstr>
      <vt:lpstr>Water</vt:lpstr>
      <vt:lpstr>Rivers</vt:lpstr>
      <vt:lpstr>Aquifers</vt:lpstr>
      <vt:lpstr>Desalination</vt:lpstr>
      <vt:lpstr>Water Fight:  Graded Discussion</vt:lpstr>
      <vt:lpstr>My Response</vt:lpstr>
      <vt:lpstr>Oil</vt:lpstr>
      <vt:lpstr>Oil/Gas Fields in the Region</vt:lpstr>
      <vt:lpstr>Oil to Market</vt:lpstr>
      <vt:lpstr>Pros and Cons of Oil</vt:lpstr>
      <vt:lpstr>Oil Simulation</vt:lpstr>
      <vt:lpstr>What should we do?</vt:lpstr>
    </vt:vector>
  </TitlesOfParts>
  <Company>North Star Academy</Company>
  <LinksUpToDate>false</LinksUpToDate>
  <SharedDoc>false</SharedDoc>
  <HyperlinksChanged>false</HyperlinksChanged>
  <AppVersion>15.0024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Water and Oil</dc:title>
  <dc:creator>M E</dc:creator>
  <cp:lastModifiedBy>Microsoft Office User</cp:lastModifiedBy>
  <cp:revision>9</cp:revision>
  <dcterms:created xsi:type="dcterms:W3CDTF">2015-01-22T21:04:02Z</dcterms:created>
  <dcterms:modified xsi:type="dcterms:W3CDTF">2017-02-17T22:10:34Z</dcterms:modified>
</cp:coreProperties>
</file>