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3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E643B3-70A8-F647-89FB-A66D4EA3C984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A33C4A85-6220-E045-9689-1045CE3E7418}">
      <dgm:prSet phldrT="[Text]"/>
      <dgm:spPr/>
      <dgm:t>
        <a:bodyPr/>
        <a:lstStyle/>
        <a:p>
          <a:r>
            <a:rPr lang="en-US" b="1" u="sng" dirty="0" smtClean="0"/>
            <a:t>Indus River Valley Civilization</a:t>
          </a:r>
        </a:p>
        <a:p>
          <a:r>
            <a:rPr lang="en-US" dirty="0" smtClean="0"/>
            <a:t>2500 B.C</a:t>
          </a:r>
          <a:endParaRPr lang="en-US" dirty="0"/>
        </a:p>
      </dgm:t>
    </dgm:pt>
    <dgm:pt modelId="{67048FBC-C470-7747-B4C3-27E385A6C7DF}" type="parTrans" cxnId="{98723FA3-207B-3C4D-A746-E5E6D6E004E7}">
      <dgm:prSet/>
      <dgm:spPr/>
      <dgm:t>
        <a:bodyPr/>
        <a:lstStyle/>
        <a:p>
          <a:endParaRPr lang="en-US"/>
        </a:p>
      </dgm:t>
    </dgm:pt>
    <dgm:pt modelId="{D5125FD8-E915-CF47-B0E5-1E6603F25EEE}" type="sibTrans" cxnId="{98723FA3-207B-3C4D-A746-E5E6D6E004E7}">
      <dgm:prSet/>
      <dgm:spPr/>
      <dgm:t>
        <a:bodyPr/>
        <a:lstStyle/>
        <a:p>
          <a:endParaRPr lang="en-US"/>
        </a:p>
      </dgm:t>
    </dgm:pt>
    <dgm:pt modelId="{D9340DB8-B04A-3846-9318-4A72699BFD39}">
      <dgm:prSet phldrT="[Text]"/>
      <dgm:spPr/>
      <dgm:t>
        <a:bodyPr/>
        <a:lstStyle/>
        <a:p>
          <a:r>
            <a:rPr lang="en-US" b="1" u="sng" dirty="0" smtClean="0"/>
            <a:t>Aryans</a:t>
          </a:r>
        </a:p>
        <a:p>
          <a:r>
            <a:rPr lang="en-US" dirty="0" smtClean="0"/>
            <a:t>1500 B.C.</a:t>
          </a:r>
          <a:endParaRPr lang="en-US" dirty="0"/>
        </a:p>
      </dgm:t>
    </dgm:pt>
    <dgm:pt modelId="{D7DCD6C3-9132-E44E-B0D6-94650C194A0D}" type="parTrans" cxnId="{4D60561E-8D0D-1545-A4B5-A3F02161B530}">
      <dgm:prSet/>
      <dgm:spPr/>
      <dgm:t>
        <a:bodyPr/>
        <a:lstStyle/>
        <a:p>
          <a:endParaRPr lang="en-US"/>
        </a:p>
      </dgm:t>
    </dgm:pt>
    <dgm:pt modelId="{68684A32-8E23-424C-A37C-2F439CFFA1C9}" type="sibTrans" cxnId="{4D60561E-8D0D-1545-A4B5-A3F02161B530}">
      <dgm:prSet/>
      <dgm:spPr/>
      <dgm:t>
        <a:bodyPr/>
        <a:lstStyle/>
        <a:p>
          <a:endParaRPr lang="en-US"/>
        </a:p>
      </dgm:t>
    </dgm:pt>
    <dgm:pt modelId="{12284F83-0818-E34F-B1B9-2B489E753D1F}">
      <dgm:prSet phldrT="[Text]"/>
      <dgm:spPr/>
      <dgm:t>
        <a:bodyPr/>
        <a:lstStyle/>
        <a:p>
          <a:r>
            <a:rPr lang="en-US" b="1" u="sng" dirty="0" err="1" smtClean="0"/>
            <a:t>Mauryan</a:t>
          </a:r>
          <a:r>
            <a:rPr lang="en-US" b="1" u="sng" dirty="0" smtClean="0"/>
            <a:t> Empire</a:t>
          </a:r>
        </a:p>
        <a:p>
          <a:r>
            <a:rPr lang="en-US" dirty="0" smtClean="0"/>
            <a:t>320 – 180 B.C.</a:t>
          </a:r>
          <a:endParaRPr lang="en-US" dirty="0"/>
        </a:p>
      </dgm:t>
    </dgm:pt>
    <dgm:pt modelId="{F8DF1E54-742B-3444-9107-EA711330C329}" type="parTrans" cxnId="{0BBEFAA2-9C2C-2F45-AA77-C56FD968E2CB}">
      <dgm:prSet/>
      <dgm:spPr/>
      <dgm:t>
        <a:bodyPr/>
        <a:lstStyle/>
        <a:p>
          <a:endParaRPr lang="en-US"/>
        </a:p>
      </dgm:t>
    </dgm:pt>
    <dgm:pt modelId="{14E560E2-1B9A-BF49-AA51-14516678CC34}" type="sibTrans" cxnId="{0BBEFAA2-9C2C-2F45-AA77-C56FD968E2CB}">
      <dgm:prSet/>
      <dgm:spPr/>
      <dgm:t>
        <a:bodyPr/>
        <a:lstStyle/>
        <a:p>
          <a:endParaRPr lang="en-US"/>
        </a:p>
      </dgm:t>
    </dgm:pt>
    <dgm:pt modelId="{9B94071A-A052-A44B-8F3F-21604405A701}" type="pres">
      <dgm:prSet presAssocID="{CCE643B3-70A8-F647-89FB-A66D4EA3C984}" presName="Name0" presStyleCnt="0">
        <dgm:presLayoutVars>
          <dgm:dir/>
          <dgm:resizeHandles val="exact"/>
        </dgm:presLayoutVars>
      </dgm:prSet>
      <dgm:spPr/>
    </dgm:pt>
    <dgm:pt modelId="{60BA2BEF-3FBA-E148-80A0-0E5B6AA17721}" type="pres">
      <dgm:prSet presAssocID="{A33C4A85-6220-E045-9689-1045CE3E741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FA3F46-CC7E-2848-B8ED-6D26C0E87609}" type="pres">
      <dgm:prSet presAssocID="{D5125FD8-E915-CF47-B0E5-1E6603F25EEE}" presName="sibTrans" presStyleLbl="sibTrans2D1" presStyleIdx="0" presStyleCnt="2"/>
      <dgm:spPr/>
      <dgm:t>
        <a:bodyPr/>
        <a:lstStyle/>
        <a:p>
          <a:endParaRPr lang="en-US"/>
        </a:p>
      </dgm:t>
    </dgm:pt>
    <dgm:pt modelId="{0447B293-01B3-1242-A693-7FFF46232FDD}" type="pres">
      <dgm:prSet presAssocID="{D5125FD8-E915-CF47-B0E5-1E6603F25EEE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EA0FA8BF-BEAB-A248-8A0D-75B98DF554C4}" type="pres">
      <dgm:prSet presAssocID="{D9340DB8-B04A-3846-9318-4A72699BFD3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9AA285-C11E-D74D-AB76-E7D565486EC9}" type="pres">
      <dgm:prSet presAssocID="{68684A32-8E23-424C-A37C-2F439CFFA1C9}" presName="sibTrans" presStyleLbl="sibTrans2D1" presStyleIdx="1" presStyleCnt="2"/>
      <dgm:spPr/>
      <dgm:t>
        <a:bodyPr/>
        <a:lstStyle/>
        <a:p>
          <a:endParaRPr lang="en-US"/>
        </a:p>
      </dgm:t>
    </dgm:pt>
    <dgm:pt modelId="{16105B1E-A4CD-3B4B-B6F2-48D18B516DD1}" type="pres">
      <dgm:prSet presAssocID="{68684A32-8E23-424C-A37C-2F439CFFA1C9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710D671A-0653-0C46-B888-FCA52A674FD8}" type="pres">
      <dgm:prSet presAssocID="{12284F83-0818-E34F-B1B9-2B489E753D1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93EADA-134D-7543-AC84-D028513351A3}" type="presOf" srcId="{D5125FD8-E915-CF47-B0E5-1E6603F25EEE}" destId="{EDFA3F46-CC7E-2848-B8ED-6D26C0E87609}" srcOrd="0" destOrd="0" presId="urn:microsoft.com/office/officeart/2005/8/layout/process1"/>
    <dgm:cxn modelId="{98723FA3-207B-3C4D-A746-E5E6D6E004E7}" srcId="{CCE643B3-70A8-F647-89FB-A66D4EA3C984}" destId="{A33C4A85-6220-E045-9689-1045CE3E7418}" srcOrd="0" destOrd="0" parTransId="{67048FBC-C470-7747-B4C3-27E385A6C7DF}" sibTransId="{D5125FD8-E915-CF47-B0E5-1E6603F25EEE}"/>
    <dgm:cxn modelId="{4D60561E-8D0D-1545-A4B5-A3F02161B530}" srcId="{CCE643B3-70A8-F647-89FB-A66D4EA3C984}" destId="{D9340DB8-B04A-3846-9318-4A72699BFD39}" srcOrd="1" destOrd="0" parTransId="{D7DCD6C3-9132-E44E-B0D6-94650C194A0D}" sibTransId="{68684A32-8E23-424C-A37C-2F439CFFA1C9}"/>
    <dgm:cxn modelId="{F6050B86-04A5-5D4A-940B-0A305564DC0E}" type="presOf" srcId="{68684A32-8E23-424C-A37C-2F439CFFA1C9}" destId="{16105B1E-A4CD-3B4B-B6F2-48D18B516DD1}" srcOrd="1" destOrd="0" presId="urn:microsoft.com/office/officeart/2005/8/layout/process1"/>
    <dgm:cxn modelId="{AF0F472F-983F-5D42-BA80-918E89C45268}" type="presOf" srcId="{D9340DB8-B04A-3846-9318-4A72699BFD39}" destId="{EA0FA8BF-BEAB-A248-8A0D-75B98DF554C4}" srcOrd="0" destOrd="0" presId="urn:microsoft.com/office/officeart/2005/8/layout/process1"/>
    <dgm:cxn modelId="{A991F52D-CF98-0E4C-AFF0-DDC707058D22}" type="presOf" srcId="{68684A32-8E23-424C-A37C-2F439CFFA1C9}" destId="{7A9AA285-C11E-D74D-AB76-E7D565486EC9}" srcOrd="0" destOrd="0" presId="urn:microsoft.com/office/officeart/2005/8/layout/process1"/>
    <dgm:cxn modelId="{0BBEFAA2-9C2C-2F45-AA77-C56FD968E2CB}" srcId="{CCE643B3-70A8-F647-89FB-A66D4EA3C984}" destId="{12284F83-0818-E34F-B1B9-2B489E753D1F}" srcOrd="2" destOrd="0" parTransId="{F8DF1E54-742B-3444-9107-EA711330C329}" sibTransId="{14E560E2-1B9A-BF49-AA51-14516678CC34}"/>
    <dgm:cxn modelId="{205883F6-B28C-9547-813C-58C2A93F92CF}" type="presOf" srcId="{A33C4A85-6220-E045-9689-1045CE3E7418}" destId="{60BA2BEF-3FBA-E148-80A0-0E5B6AA17721}" srcOrd="0" destOrd="0" presId="urn:microsoft.com/office/officeart/2005/8/layout/process1"/>
    <dgm:cxn modelId="{49AED88F-52C7-7A43-A0F1-54189AF7B808}" type="presOf" srcId="{D5125FD8-E915-CF47-B0E5-1E6603F25EEE}" destId="{0447B293-01B3-1242-A693-7FFF46232FDD}" srcOrd="1" destOrd="0" presId="urn:microsoft.com/office/officeart/2005/8/layout/process1"/>
    <dgm:cxn modelId="{8D272DC6-88C7-914D-A263-5FE0D9C2509A}" type="presOf" srcId="{12284F83-0818-E34F-B1B9-2B489E753D1F}" destId="{710D671A-0653-0C46-B888-FCA52A674FD8}" srcOrd="0" destOrd="0" presId="urn:microsoft.com/office/officeart/2005/8/layout/process1"/>
    <dgm:cxn modelId="{2BB42A31-08AE-F44F-94C1-E540440929D7}" type="presOf" srcId="{CCE643B3-70A8-F647-89FB-A66D4EA3C984}" destId="{9B94071A-A052-A44B-8F3F-21604405A701}" srcOrd="0" destOrd="0" presId="urn:microsoft.com/office/officeart/2005/8/layout/process1"/>
    <dgm:cxn modelId="{433248F4-3C24-C14B-9152-0488FDBE2280}" type="presParOf" srcId="{9B94071A-A052-A44B-8F3F-21604405A701}" destId="{60BA2BEF-3FBA-E148-80A0-0E5B6AA17721}" srcOrd="0" destOrd="0" presId="urn:microsoft.com/office/officeart/2005/8/layout/process1"/>
    <dgm:cxn modelId="{8AA658B0-91C3-1645-8414-0120547DEEF1}" type="presParOf" srcId="{9B94071A-A052-A44B-8F3F-21604405A701}" destId="{EDFA3F46-CC7E-2848-B8ED-6D26C0E87609}" srcOrd="1" destOrd="0" presId="urn:microsoft.com/office/officeart/2005/8/layout/process1"/>
    <dgm:cxn modelId="{D1247A17-6BCF-8047-A2BE-1F1386A6C795}" type="presParOf" srcId="{EDFA3F46-CC7E-2848-B8ED-6D26C0E87609}" destId="{0447B293-01B3-1242-A693-7FFF46232FDD}" srcOrd="0" destOrd="0" presId="urn:microsoft.com/office/officeart/2005/8/layout/process1"/>
    <dgm:cxn modelId="{E735F8AA-7D0F-BF45-AE8E-DEFC962BE0CD}" type="presParOf" srcId="{9B94071A-A052-A44B-8F3F-21604405A701}" destId="{EA0FA8BF-BEAB-A248-8A0D-75B98DF554C4}" srcOrd="2" destOrd="0" presId="urn:microsoft.com/office/officeart/2005/8/layout/process1"/>
    <dgm:cxn modelId="{D6DC6B4C-B0E0-204D-8D28-E2A19D4DE698}" type="presParOf" srcId="{9B94071A-A052-A44B-8F3F-21604405A701}" destId="{7A9AA285-C11E-D74D-AB76-E7D565486EC9}" srcOrd="3" destOrd="0" presId="urn:microsoft.com/office/officeart/2005/8/layout/process1"/>
    <dgm:cxn modelId="{1893CAD2-BD64-3848-B684-59593DA0B17D}" type="presParOf" srcId="{7A9AA285-C11E-D74D-AB76-E7D565486EC9}" destId="{16105B1E-A4CD-3B4B-B6F2-48D18B516DD1}" srcOrd="0" destOrd="0" presId="urn:microsoft.com/office/officeart/2005/8/layout/process1"/>
    <dgm:cxn modelId="{FBFBE091-61C4-1249-97D8-5C56C0064253}" type="presParOf" srcId="{9B94071A-A052-A44B-8F3F-21604405A701}" destId="{710D671A-0653-0C46-B888-FCA52A674FD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E643B3-70A8-F647-89FB-A66D4EA3C984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A33C4A85-6220-E045-9689-1045CE3E7418}">
      <dgm:prSet phldrT="[Text]"/>
      <dgm:spPr/>
      <dgm:t>
        <a:bodyPr/>
        <a:lstStyle/>
        <a:p>
          <a:r>
            <a:rPr lang="en-US" b="1" u="sng" dirty="0" smtClean="0"/>
            <a:t>Gupta Empire</a:t>
          </a:r>
        </a:p>
        <a:p>
          <a:r>
            <a:rPr lang="en-US" dirty="0" smtClean="0"/>
            <a:t>320 – 550 A.D.</a:t>
          </a:r>
          <a:endParaRPr lang="en-US" dirty="0"/>
        </a:p>
      </dgm:t>
    </dgm:pt>
    <dgm:pt modelId="{67048FBC-C470-7747-B4C3-27E385A6C7DF}" type="parTrans" cxnId="{98723FA3-207B-3C4D-A746-E5E6D6E004E7}">
      <dgm:prSet/>
      <dgm:spPr/>
      <dgm:t>
        <a:bodyPr/>
        <a:lstStyle/>
        <a:p>
          <a:endParaRPr lang="en-US"/>
        </a:p>
      </dgm:t>
    </dgm:pt>
    <dgm:pt modelId="{D5125FD8-E915-CF47-B0E5-1E6603F25EEE}" type="sibTrans" cxnId="{98723FA3-207B-3C4D-A746-E5E6D6E004E7}">
      <dgm:prSet/>
      <dgm:spPr/>
      <dgm:t>
        <a:bodyPr/>
        <a:lstStyle/>
        <a:p>
          <a:endParaRPr lang="en-US"/>
        </a:p>
      </dgm:t>
    </dgm:pt>
    <dgm:pt modelId="{D9340DB8-B04A-3846-9318-4A72699BFD39}">
      <dgm:prSet phldrT="[Text]"/>
      <dgm:spPr/>
      <dgm:t>
        <a:bodyPr/>
        <a:lstStyle/>
        <a:p>
          <a:r>
            <a:rPr lang="en-US" b="1" u="sng" dirty="0" smtClean="0"/>
            <a:t>Muslims</a:t>
          </a:r>
        </a:p>
        <a:p>
          <a:r>
            <a:rPr lang="en-US" dirty="0" smtClean="0"/>
            <a:t>700 – 1100 A.D.</a:t>
          </a:r>
          <a:endParaRPr lang="en-US" dirty="0"/>
        </a:p>
      </dgm:t>
    </dgm:pt>
    <dgm:pt modelId="{D7DCD6C3-9132-E44E-B0D6-94650C194A0D}" type="parTrans" cxnId="{4D60561E-8D0D-1545-A4B5-A3F02161B530}">
      <dgm:prSet/>
      <dgm:spPr/>
      <dgm:t>
        <a:bodyPr/>
        <a:lstStyle/>
        <a:p>
          <a:endParaRPr lang="en-US"/>
        </a:p>
      </dgm:t>
    </dgm:pt>
    <dgm:pt modelId="{68684A32-8E23-424C-A37C-2F439CFFA1C9}" type="sibTrans" cxnId="{4D60561E-8D0D-1545-A4B5-A3F02161B530}">
      <dgm:prSet/>
      <dgm:spPr/>
      <dgm:t>
        <a:bodyPr/>
        <a:lstStyle/>
        <a:p>
          <a:endParaRPr lang="en-US"/>
        </a:p>
      </dgm:t>
    </dgm:pt>
    <dgm:pt modelId="{12284F83-0818-E34F-B1B9-2B489E753D1F}">
      <dgm:prSet phldrT="[Text]"/>
      <dgm:spPr/>
      <dgm:t>
        <a:bodyPr/>
        <a:lstStyle/>
        <a:p>
          <a:r>
            <a:rPr lang="en-US" b="1" u="sng" dirty="0" smtClean="0"/>
            <a:t>Europeans</a:t>
          </a:r>
        </a:p>
        <a:p>
          <a:r>
            <a:rPr lang="en-US" dirty="0" smtClean="0"/>
            <a:t>1500 – 1947 A.D.</a:t>
          </a:r>
          <a:endParaRPr lang="en-US" dirty="0"/>
        </a:p>
      </dgm:t>
    </dgm:pt>
    <dgm:pt modelId="{F8DF1E54-742B-3444-9107-EA711330C329}" type="parTrans" cxnId="{0BBEFAA2-9C2C-2F45-AA77-C56FD968E2CB}">
      <dgm:prSet/>
      <dgm:spPr/>
      <dgm:t>
        <a:bodyPr/>
        <a:lstStyle/>
        <a:p>
          <a:endParaRPr lang="en-US"/>
        </a:p>
      </dgm:t>
    </dgm:pt>
    <dgm:pt modelId="{14E560E2-1B9A-BF49-AA51-14516678CC34}" type="sibTrans" cxnId="{0BBEFAA2-9C2C-2F45-AA77-C56FD968E2CB}">
      <dgm:prSet/>
      <dgm:spPr/>
      <dgm:t>
        <a:bodyPr/>
        <a:lstStyle/>
        <a:p>
          <a:endParaRPr lang="en-US"/>
        </a:p>
      </dgm:t>
    </dgm:pt>
    <dgm:pt modelId="{9B94071A-A052-A44B-8F3F-21604405A701}" type="pres">
      <dgm:prSet presAssocID="{CCE643B3-70A8-F647-89FB-A66D4EA3C984}" presName="Name0" presStyleCnt="0">
        <dgm:presLayoutVars>
          <dgm:dir/>
          <dgm:resizeHandles val="exact"/>
        </dgm:presLayoutVars>
      </dgm:prSet>
      <dgm:spPr/>
    </dgm:pt>
    <dgm:pt modelId="{60BA2BEF-3FBA-E148-80A0-0E5B6AA17721}" type="pres">
      <dgm:prSet presAssocID="{A33C4A85-6220-E045-9689-1045CE3E741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FA3F46-CC7E-2848-B8ED-6D26C0E87609}" type="pres">
      <dgm:prSet presAssocID="{D5125FD8-E915-CF47-B0E5-1E6603F25EEE}" presName="sibTrans" presStyleLbl="sibTrans2D1" presStyleIdx="0" presStyleCnt="2"/>
      <dgm:spPr/>
      <dgm:t>
        <a:bodyPr/>
        <a:lstStyle/>
        <a:p>
          <a:endParaRPr lang="en-US"/>
        </a:p>
      </dgm:t>
    </dgm:pt>
    <dgm:pt modelId="{0447B293-01B3-1242-A693-7FFF46232FDD}" type="pres">
      <dgm:prSet presAssocID="{D5125FD8-E915-CF47-B0E5-1E6603F25EEE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EA0FA8BF-BEAB-A248-8A0D-75B98DF554C4}" type="pres">
      <dgm:prSet presAssocID="{D9340DB8-B04A-3846-9318-4A72699BFD3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9AA285-C11E-D74D-AB76-E7D565486EC9}" type="pres">
      <dgm:prSet presAssocID="{68684A32-8E23-424C-A37C-2F439CFFA1C9}" presName="sibTrans" presStyleLbl="sibTrans2D1" presStyleIdx="1" presStyleCnt="2"/>
      <dgm:spPr/>
      <dgm:t>
        <a:bodyPr/>
        <a:lstStyle/>
        <a:p>
          <a:endParaRPr lang="en-US"/>
        </a:p>
      </dgm:t>
    </dgm:pt>
    <dgm:pt modelId="{16105B1E-A4CD-3B4B-B6F2-48D18B516DD1}" type="pres">
      <dgm:prSet presAssocID="{68684A32-8E23-424C-A37C-2F439CFFA1C9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710D671A-0653-0C46-B888-FCA52A674FD8}" type="pres">
      <dgm:prSet presAssocID="{12284F83-0818-E34F-B1B9-2B489E753D1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02F074-AF67-5542-B098-A70CDE82AB56}" type="presOf" srcId="{CCE643B3-70A8-F647-89FB-A66D4EA3C984}" destId="{9B94071A-A052-A44B-8F3F-21604405A701}" srcOrd="0" destOrd="0" presId="urn:microsoft.com/office/officeart/2005/8/layout/process1"/>
    <dgm:cxn modelId="{39A937F0-6318-E440-8B17-D8F3FD1E42C2}" type="presOf" srcId="{D5125FD8-E915-CF47-B0E5-1E6603F25EEE}" destId="{0447B293-01B3-1242-A693-7FFF46232FDD}" srcOrd="1" destOrd="0" presId="urn:microsoft.com/office/officeart/2005/8/layout/process1"/>
    <dgm:cxn modelId="{4AC15B35-41C4-2D47-9AB3-341AE736C376}" type="presOf" srcId="{D9340DB8-B04A-3846-9318-4A72699BFD39}" destId="{EA0FA8BF-BEAB-A248-8A0D-75B98DF554C4}" srcOrd="0" destOrd="0" presId="urn:microsoft.com/office/officeart/2005/8/layout/process1"/>
    <dgm:cxn modelId="{98723FA3-207B-3C4D-A746-E5E6D6E004E7}" srcId="{CCE643B3-70A8-F647-89FB-A66D4EA3C984}" destId="{A33C4A85-6220-E045-9689-1045CE3E7418}" srcOrd="0" destOrd="0" parTransId="{67048FBC-C470-7747-B4C3-27E385A6C7DF}" sibTransId="{D5125FD8-E915-CF47-B0E5-1E6603F25EEE}"/>
    <dgm:cxn modelId="{4D60561E-8D0D-1545-A4B5-A3F02161B530}" srcId="{CCE643B3-70A8-F647-89FB-A66D4EA3C984}" destId="{D9340DB8-B04A-3846-9318-4A72699BFD39}" srcOrd="1" destOrd="0" parTransId="{D7DCD6C3-9132-E44E-B0D6-94650C194A0D}" sibTransId="{68684A32-8E23-424C-A37C-2F439CFFA1C9}"/>
    <dgm:cxn modelId="{D471D5B6-9A44-C448-999E-FE4CEC7D17CF}" type="presOf" srcId="{A33C4A85-6220-E045-9689-1045CE3E7418}" destId="{60BA2BEF-3FBA-E148-80A0-0E5B6AA17721}" srcOrd="0" destOrd="0" presId="urn:microsoft.com/office/officeart/2005/8/layout/process1"/>
    <dgm:cxn modelId="{B2AF665A-B26E-914D-98AD-51C54688CA61}" type="presOf" srcId="{D5125FD8-E915-CF47-B0E5-1E6603F25EEE}" destId="{EDFA3F46-CC7E-2848-B8ED-6D26C0E87609}" srcOrd="0" destOrd="0" presId="urn:microsoft.com/office/officeart/2005/8/layout/process1"/>
    <dgm:cxn modelId="{7722DB1F-AB8B-3040-BBD7-042E9D545830}" type="presOf" srcId="{68684A32-8E23-424C-A37C-2F439CFFA1C9}" destId="{16105B1E-A4CD-3B4B-B6F2-48D18B516DD1}" srcOrd="1" destOrd="0" presId="urn:microsoft.com/office/officeart/2005/8/layout/process1"/>
    <dgm:cxn modelId="{149A6BD8-749F-534E-9BA4-68F4F00A0144}" type="presOf" srcId="{68684A32-8E23-424C-A37C-2F439CFFA1C9}" destId="{7A9AA285-C11E-D74D-AB76-E7D565486EC9}" srcOrd="0" destOrd="0" presId="urn:microsoft.com/office/officeart/2005/8/layout/process1"/>
    <dgm:cxn modelId="{0BBEFAA2-9C2C-2F45-AA77-C56FD968E2CB}" srcId="{CCE643B3-70A8-F647-89FB-A66D4EA3C984}" destId="{12284F83-0818-E34F-B1B9-2B489E753D1F}" srcOrd="2" destOrd="0" parTransId="{F8DF1E54-742B-3444-9107-EA711330C329}" sibTransId="{14E560E2-1B9A-BF49-AA51-14516678CC34}"/>
    <dgm:cxn modelId="{681D1843-CB44-7545-B0D5-5B59EE188977}" type="presOf" srcId="{12284F83-0818-E34F-B1B9-2B489E753D1F}" destId="{710D671A-0653-0C46-B888-FCA52A674FD8}" srcOrd="0" destOrd="0" presId="urn:microsoft.com/office/officeart/2005/8/layout/process1"/>
    <dgm:cxn modelId="{D72DEEAA-4699-C445-AA1F-3991F88D0D22}" type="presParOf" srcId="{9B94071A-A052-A44B-8F3F-21604405A701}" destId="{60BA2BEF-3FBA-E148-80A0-0E5B6AA17721}" srcOrd="0" destOrd="0" presId="urn:microsoft.com/office/officeart/2005/8/layout/process1"/>
    <dgm:cxn modelId="{B1ADAE11-FC00-D84D-A64F-DA68CB518C83}" type="presParOf" srcId="{9B94071A-A052-A44B-8F3F-21604405A701}" destId="{EDFA3F46-CC7E-2848-B8ED-6D26C0E87609}" srcOrd="1" destOrd="0" presId="urn:microsoft.com/office/officeart/2005/8/layout/process1"/>
    <dgm:cxn modelId="{74D62225-9C89-3C4B-9774-BD3B0BE42B5C}" type="presParOf" srcId="{EDFA3F46-CC7E-2848-B8ED-6D26C0E87609}" destId="{0447B293-01B3-1242-A693-7FFF46232FDD}" srcOrd="0" destOrd="0" presId="urn:microsoft.com/office/officeart/2005/8/layout/process1"/>
    <dgm:cxn modelId="{E4BA2E50-03B4-F049-9519-3EA2BF173158}" type="presParOf" srcId="{9B94071A-A052-A44B-8F3F-21604405A701}" destId="{EA0FA8BF-BEAB-A248-8A0D-75B98DF554C4}" srcOrd="2" destOrd="0" presId="urn:microsoft.com/office/officeart/2005/8/layout/process1"/>
    <dgm:cxn modelId="{07B3D88A-4F57-7547-A92D-D4D7FE4AC198}" type="presParOf" srcId="{9B94071A-A052-A44B-8F3F-21604405A701}" destId="{7A9AA285-C11E-D74D-AB76-E7D565486EC9}" srcOrd="3" destOrd="0" presId="urn:microsoft.com/office/officeart/2005/8/layout/process1"/>
    <dgm:cxn modelId="{53753B4C-1A58-3E49-9A1F-DAFA12BC7F16}" type="presParOf" srcId="{7A9AA285-C11E-D74D-AB76-E7D565486EC9}" destId="{16105B1E-A4CD-3B4B-B6F2-48D18B516DD1}" srcOrd="0" destOrd="0" presId="urn:microsoft.com/office/officeart/2005/8/layout/process1"/>
    <dgm:cxn modelId="{C6AB8757-D8EF-6D44-801E-9B4CD2941F62}" type="presParOf" srcId="{9B94071A-A052-A44B-8F3F-21604405A701}" destId="{710D671A-0653-0C46-B888-FCA52A674FD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BA2BEF-3FBA-E148-80A0-0E5B6AA17721}">
      <dsp:nvSpPr>
        <dsp:cNvPr id="0" name=""/>
        <dsp:cNvSpPr/>
      </dsp:nvSpPr>
      <dsp:spPr>
        <a:xfrm>
          <a:off x="6807" y="403472"/>
          <a:ext cx="2034707" cy="13352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u="sng" kern="1200" dirty="0" smtClean="0"/>
            <a:t>Indus River Valley Civilization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2500 B.C</a:t>
          </a:r>
          <a:endParaRPr lang="en-US" sz="1800" kern="1200" dirty="0"/>
        </a:p>
      </dsp:txBody>
      <dsp:txXfrm>
        <a:off x="45916" y="442581"/>
        <a:ext cx="1956489" cy="1257059"/>
      </dsp:txXfrm>
    </dsp:sp>
    <dsp:sp modelId="{EDFA3F46-CC7E-2848-B8ED-6D26C0E87609}">
      <dsp:nvSpPr>
        <dsp:cNvPr id="0" name=""/>
        <dsp:cNvSpPr/>
      </dsp:nvSpPr>
      <dsp:spPr>
        <a:xfrm>
          <a:off x="2244986" y="818807"/>
          <a:ext cx="431358" cy="5046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244986" y="919728"/>
        <a:ext cx="301951" cy="302765"/>
      </dsp:txXfrm>
    </dsp:sp>
    <dsp:sp modelId="{EA0FA8BF-BEAB-A248-8A0D-75B98DF554C4}">
      <dsp:nvSpPr>
        <dsp:cNvPr id="0" name=""/>
        <dsp:cNvSpPr/>
      </dsp:nvSpPr>
      <dsp:spPr>
        <a:xfrm>
          <a:off x="2855398" y="403472"/>
          <a:ext cx="2034707" cy="13352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u="sng" kern="1200" dirty="0" smtClean="0"/>
            <a:t>Aryans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1500 B.C.</a:t>
          </a:r>
          <a:endParaRPr lang="en-US" sz="1800" kern="1200" dirty="0"/>
        </a:p>
      </dsp:txBody>
      <dsp:txXfrm>
        <a:off x="2894507" y="442581"/>
        <a:ext cx="1956489" cy="1257059"/>
      </dsp:txXfrm>
    </dsp:sp>
    <dsp:sp modelId="{7A9AA285-C11E-D74D-AB76-E7D565486EC9}">
      <dsp:nvSpPr>
        <dsp:cNvPr id="0" name=""/>
        <dsp:cNvSpPr/>
      </dsp:nvSpPr>
      <dsp:spPr>
        <a:xfrm>
          <a:off x="5093577" y="818807"/>
          <a:ext cx="431358" cy="5046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093577" y="919728"/>
        <a:ext cx="301951" cy="302765"/>
      </dsp:txXfrm>
    </dsp:sp>
    <dsp:sp modelId="{710D671A-0653-0C46-B888-FCA52A674FD8}">
      <dsp:nvSpPr>
        <dsp:cNvPr id="0" name=""/>
        <dsp:cNvSpPr/>
      </dsp:nvSpPr>
      <dsp:spPr>
        <a:xfrm>
          <a:off x="5703989" y="403472"/>
          <a:ext cx="2034707" cy="13352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u="sng" kern="1200" dirty="0" err="1" smtClean="0"/>
            <a:t>Mauryan</a:t>
          </a:r>
          <a:r>
            <a:rPr lang="en-US" sz="1800" b="1" u="sng" kern="1200" dirty="0" smtClean="0"/>
            <a:t> Empire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320 – 180 B.C.</a:t>
          </a:r>
          <a:endParaRPr lang="en-US" sz="1800" kern="1200" dirty="0"/>
        </a:p>
      </dsp:txBody>
      <dsp:txXfrm>
        <a:off x="5743098" y="442581"/>
        <a:ext cx="1956489" cy="12570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BA2BEF-3FBA-E148-80A0-0E5B6AA17721}">
      <dsp:nvSpPr>
        <dsp:cNvPr id="0" name=""/>
        <dsp:cNvSpPr/>
      </dsp:nvSpPr>
      <dsp:spPr>
        <a:xfrm>
          <a:off x="6807" y="460699"/>
          <a:ext cx="2034707" cy="12208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u="sng" kern="1200" dirty="0" smtClean="0"/>
            <a:t>Gupta Empire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320 – 550 A.D.</a:t>
          </a:r>
          <a:endParaRPr lang="en-US" sz="2100" kern="1200" dirty="0"/>
        </a:p>
      </dsp:txBody>
      <dsp:txXfrm>
        <a:off x="42564" y="496456"/>
        <a:ext cx="1963193" cy="1149310"/>
      </dsp:txXfrm>
    </dsp:sp>
    <dsp:sp modelId="{EDFA3F46-CC7E-2848-B8ED-6D26C0E87609}">
      <dsp:nvSpPr>
        <dsp:cNvPr id="0" name=""/>
        <dsp:cNvSpPr/>
      </dsp:nvSpPr>
      <dsp:spPr>
        <a:xfrm>
          <a:off x="2244986" y="818807"/>
          <a:ext cx="431358" cy="5046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2244986" y="919728"/>
        <a:ext cx="301951" cy="302765"/>
      </dsp:txXfrm>
    </dsp:sp>
    <dsp:sp modelId="{EA0FA8BF-BEAB-A248-8A0D-75B98DF554C4}">
      <dsp:nvSpPr>
        <dsp:cNvPr id="0" name=""/>
        <dsp:cNvSpPr/>
      </dsp:nvSpPr>
      <dsp:spPr>
        <a:xfrm>
          <a:off x="2855398" y="460699"/>
          <a:ext cx="2034707" cy="12208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u="sng" kern="1200" dirty="0" smtClean="0"/>
            <a:t>Muslims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700 – 1100 A.D.</a:t>
          </a:r>
          <a:endParaRPr lang="en-US" sz="2100" kern="1200" dirty="0"/>
        </a:p>
      </dsp:txBody>
      <dsp:txXfrm>
        <a:off x="2891155" y="496456"/>
        <a:ext cx="1963193" cy="1149310"/>
      </dsp:txXfrm>
    </dsp:sp>
    <dsp:sp modelId="{7A9AA285-C11E-D74D-AB76-E7D565486EC9}">
      <dsp:nvSpPr>
        <dsp:cNvPr id="0" name=""/>
        <dsp:cNvSpPr/>
      </dsp:nvSpPr>
      <dsp:spPr>
        <a:xfrm>
          <a:off x="5093577" y="818807"/>
          <a:ext cx="431358" cy="5046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5093577" y="919728"/>
        <a:ext cx="301951" cy="302765"/>
      </dsp:txXfrm>
    </dsp:sp>
    <dsp:sp modelId="{710D671A-0653-0C46-B888-FCA52A674FD8}">
      <dsp:nvSpPr>
        <dsp:cNvPr id="0" name=""/>
        <dsp:cNvSpPr/>
      </dsp:nvSpPr>
      <dsp:spPr>
        <a:xfrm>
          <a:off x="5703989" y="460699"/>
          <a:ext cx="2034707" cy="12208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u="sng" kern="1200" dirty="0" smtClean="0"/>
            <a:t>Europeans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1500 – 1947 A.D.</a:t>
          </a:r>
          <a:endParaRPr lang="en-US" sz="2100" kern="1200" dirty="0"/>
        </a:p>
      </dsp:txBody>
      <dsp:txXfrm>
        <a:off x="5739746" y="496456"/>
        <a:ext cx="1963193" cy="1149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295150-4FD7-4802-B0EB-D52217513A72}" type="datetime1">
              <a:rPr lang="en-US" smtClean="0"/>
              <a:pPr/>
              <a:t>3/31/14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/>
              <a:pPr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71FF-D602-4BB6-9683-7A1E909D4296}" type="datetime1">
              <a:rPr lang="en-US" smtClean="0"/>
              <a:pPr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/>
              <a:pPr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B6C6-10FF-4510-A888-F0B9C6A788B0}" type="datetime1">
              <a:rPr lang="en-US" smtClean="0"/>
              <a:pPr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7B31-A4E1-4FCE-8661-5EC33A675437}" type="datetime1">
              <a:rPr lang="en-US" smtClean="0"/>
              <a:pPr/>
              <a:t>3/31/14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832D-B7F8-4A85-B115-3F84BE9AC26D}" type="datetime1">
              <a:rPr lang="en-US" smtClean="0"/>
              <a:pPr/>
              <a:t>3/31/14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/>
              <a:pPr/>
              <a:t>3/31/14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/>
              <a:pPr/>
              <a:t>3/31/14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/>
              <a:pPr/>
              <a:t>3/31/14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D5EF-7D26-425F-8C45-B9312ACE18BC}" type="datetime1">
              <a:rPr lang="en-US" smtClean="0"/>
              <a:pPr/>
              <a:t>3/31/14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/>
              <a:pPr/>
              <a:t>3/31/14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 South Asia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590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and After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" y="2249719"/>
            <a:ext cx="9143083" cy="4360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111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8429" y="2248347"/>
            <a:ext cx="8563428" cy="444636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Shuffling and Unrest</a:t>
            </a:r>
          </a:p>
          <a:p>
            <a:pPr lvl="1"/>
            <a:r>
              <a:rPr lang="en-US" dirty="0" smtClean="0"/>
              <a:t>Boundaries:  Hindu majority areas became India and Muslim majority areas became Pakistan.  India was in the middle and Pakistan was separated on the east and west.</a:t>
            </a:r>
          </a:p>
          <a:p>
            <a:pPr lvl="1"/>
            <a:r>
              <a:rPr lang="en-US" dirty="0" smtClean="0"/>
              <a:t>Families:  With the new borders, Hindu families living in the new Pakistan moved to India and Muslim families living in the new India moved to Pakistan.</a:t>
            </a:r>
          </a:p>
          <a:p>
            <a:pPr lvl="2"/>
            <a:r>
              <a:rPr lang="en-US" dirty="0" smtClean="0"/>
              <a:t>In 1971, East Pakistan revolted against West Pakistan and became the new country of Bangladesh.</a:t>
            </a:r>
          </a:p>
          <a:p>
            <a:pPr lvl="1"/>
            <a:r>
              <a:rPr lang="en-US" dirty="0" smtClean="0"/>
              <a:t>Religious violence often erupted between the two groups.</a:t>
            </a:r>
          </a:p>
          <a:p>
            <a:pPr lvl="2"/>
            <a:r>
              <a:rPr lang="en-US" dirty="0" smtClean="0"/>
              <a:t>In 1948, while Gandhi was working </a:t>
            </a:r>
            <a:r>
              <a:rPr lang="en-US" dirty="0"/>
              <a:t>for peace as a mediator for the two </a:t>
            </a:r>
            <a:r>
              <a:rPr lang="en-US" dirty="0" smtClean="0"/>
              <a:t>sides, he was assassinated by a Hindu nationalist.</a:t>
            </a:r>
          </a:p>
          <a:p>
            <a:pPr lvl="2"/>
            <a:r>
              <a:rPr lang="en-US" dirty="0" smtClean="0"/>
              <a:t>Regional religious conflicts still occur, especially along the borders.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Independence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66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171010"/>
            <a:ext cx="7756263" cy="1054250"/>
          </a:xfrm>
        </p:spPr>
        <p:txBody>
          <a:bodyPr/>
          <a:lstStyle/>
          <a:p>
            <a:r>
              <a:rPr lang="en-US" dirty="0" smtClean="0"/>
              <a:t>Border Shuffle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716" y="1172800"/>
            <a:ext cx="6948714" cy="5691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08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7715" y="2012488"/>
            <a:ext cx="8763000" cy="48455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India is a “democracy”</a:t>
            </a:r>
          </a:p>
          <a:p>
            <a:pPr lvl="1"/>
            <a:r>
              <a:rPr lang="en-US" dirty="0" smtClean="0"/>
              <a:t>Actually, a federal parliamentary republic</a:t>
            </a:r>
          </a:p>
          <a:p>
            <a:pPr lvl="2"/>
            <a:r>
              <a:rPr lang="en-US" dirty="0" smtClean="0"/>
              <a:t>Because ethnic and religious conflicts led to many assassinations, and the government is only partially effective</a:t>
            </a:r>
          </a:p>
          <a:p>
            <a:r>
              <a:rPr lang="en-US" dirty="0" smtClean="0"/>
              <a:t>Pakistan is a “democracy”</a:t>
            </a:r>
          </a:p>
          <a:p>
            <a:pPr lvl="1"/>
            <a:r>
              <a:rPr lang="en-US" dirty="0" smtClean="0"/>
              <a:t>Actually, a parliamentary republic</a:t>
            </a:r>
          </a:p>
          <a:p>
            <a:pPr lvl="2"/>
            <a:r>
              <a:rPr lang="en-US" dirty="0" smtClean="0"/>
              <a:t>Military rule and instability have dominated the political landscape since 1971</a:t>
            </a:r>
          </a:p>
          <a:p>
            <a:r>
              <a:rPr lang="en-US" dirty="0" smtClean="0"/>
              <a:t>Sri Lanka and Bangladesh are also “democracies”</a:t>
            </a:r>
          </a:p>
          <a:p>
            <a:pPr lvl="1"/>
            <a:r>
              <a:rPr lang="en-US" dirty="0" smtClean="0"/>
              <a:t>Actually, parliamentary republics</a:t>
            </a:r>
          </a:p>
          <a:p>
            <a:pPr lvl="2"/>
            <a:r>
              <a:rPr lang="en-US" dirty="0" smtClean="0"/>
              <a:t>Political and ethnic rivalries have caused much instability</a:t>
            </a:r>
          </a:p>
          <a:p>
            <a:r>
              <a:rPr lang="en-US" dirty="0" smtClean="0"/>
              <a:t>Overall, countries in this region are on the right track, striving for democracy, but still encountering obstacles toward true and full liberty for the people.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Region 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021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032001"/>
            <a:ext cx="7745505" cy="468085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India is a </a:t>
            </a:r>
            <a:r>
              <a:rPr lang="en-US" b="1" u="sng" dirty="0" smtClean="0"/>
              <a:t>subcontinent</a:t>
            </a:r>
            <a:r>
              <a:rPr lang="en-US" dirty="0" smtClean="0"/>
              <a:t>, which is a large, distinct landmass that is attached to a continent</a:t>
            </a:r>
          </a:p>
          <a:p>
            <a:pPr lvl="1"/>
            <a:r>
              <a:rPr lang="en-US" dirty="0" smtClean="0"/>
              <a:t>During the break-up of Pangaea, the Indian Plate ran into the Asian Plate, creating the </a:t>
            </a:r>
            <a:r>
              <a:rPr lang="en-US" b="1" u="sng" dirty="0" smtClean="0"/>
              <a:t>Himalaya </a:t>
            </a:r>
            <a:r>
              <a:rPr lang="en-US" b="1" u="sng" dirty="0" err="1" smtClean="0"/>
              <a:t>Mtns</a:t>
            </a:r>
            <a:r>
              <a:rPr lang="en-US" dirty="0" smtClean="0"/>
              <a:t>. at a </a:t>
            </a:r>
            <a:r>
              <a:rPr lang="en-US" b="1" u="sng" dirty="0" smtClean="0"/>
              <a:t>convergent fault</a:t>
            </a:r>
            <a:r>
              <a:rPr lang="en-US" dirty="0" smtClean="0"/>
              <a:t> (where two plates crash into each other)</a:t>
            </a:r>
          </a:p>
          <a:p>
            <a:pPr lvl="2"/>
            <a:r>
              <a:rPr lang="en-US" b="1" u="sng" dirty="0" smtClean="0"/>
              <a:t>Divergent Fault: </a:t>
            </a:r>
            <a:r>
              <a:rPr lang="en-US" dirty="0" smtClean="0"/>
              <a:t>Where two plates spread apart from each other</a:t>
            </a:r>
          </a:p>
          <a:p>
            <a:pPr lvl="2"/>
            <a:r>
              <a:rPr lang="en-US" b="1" u="sng" dirty="0" smtClean="0"/>
              <a:t>Transverse/Transform/Strike-Slip Fault:</a:t>
            </a:r>
            <a:r>
              <a:rPr lang="en-US" dirty="0" smtClean="0"/>
              <a:t> Where two plates slide past each other going opposite ways</a:t>
            </a:r>
          </a:p>
          <a:p>
            <a:pPr lvl="1"/>
            <a:r>
              <a:rPr lang="en-US" dirty="0" smtClean="0"/>
              <a:t>Between the </a:t>
            </a:r>
            <a:r>
              <a:rPr lang="en-US" b="1" u="sng" dirty="0" smtClean="0"/>
              <a:t>Ghats</a:t>
            </a:r>
            <a:r>
              <a:rPr lang="en-US" dirty="0" smtClean="0"/>
              <a:t> lies a triangle of rugged hills known as the </a:t>
            </a:r>
            <a:r>
              <a:rPr lang="en-US" b="1" u="sng" dirty="0" smtClean="0"/>
              <a:t>Deccan Plateau</a:t>
            </a:r>
            <a:r>
              <a:rPr lang="en-US" dirty="0" smtClean="0"/>
              <a:t>.  It was once covered with lava, but today has rich, black soil.  However, it doesn’t get enough rain, so the area is extremely dry.  </a:t>
            </a:r>
            <a:endParaRPr lang="en-US" b="1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84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u="sng" dirty="0" smtClean="0"/>
              <a:t>Ganges River </a:t>
            </a:r>
            <a:r>
              <a:rPr lang="en-US" dirty="0" smtClean="0"/>
              <a:t>flows east from the Himalaya.  It floods during monsoon season, depositing an </a:t>
            </a:r>
            <a:r>
              <a:rPr lang="en-US" b="1" u="sng" dirty="0" smtClean="0"/>
              <a:t>alluvial plain </a:t>
            </a:r>
            <a:r>
              <a:rPr lang="en-US" dirty="0" smtClean="0"/>
              <a:t>of very fertile soil used for farming.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u="sng" dirty="0" smtClean="0"/>
              <a:t>Ganges Plain </a:t>
            </a:r>
            <a:r>
              <a:rPr lang="en-US" dirty="0" smtClean="0"/>
              <a:t>is the most densely populated area of India.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385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086429"/>
            <a:ext cx="7745505" cy="4445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Land of many climates</a:t>
            </a:r>
          </a:p>
          <a:p>
            <a:pPr lvl="1"/>
            <a:r>
              <a:rPr lang="en-US" b="1" u="sng" dirty="0" smtClean="0"/>
              <a:t>Tropical: Rainforest and Savanna</a:t>
            </a:r>
          </a:p>
          <a:p>
            <a:pPr lvl="1"/>
            <a:r>
              <a:rPr lang="en-US" b="1" u="sng" dirty="0" smtClean="0"/>
              <a:t>Dry: Steppe and Desert</a:t>
            </a:r>
          </a:p>
          <a:p>
            <a:pPr lvl="1"/>
            <a:r>
              <a:rPr lang="en-US" b="1" u="sng" dirty="0" smtClean="0"/>
              <a:t>Humid Subtropical</a:t>
            </a:r>
          </a:p>
          <a:p>
            <a:pPr lvl="1"/>
            <a:r>
              <a:rPr lang="en-US" b="1" u="sng" dirty="0" smtClean="0"/>
              <a:t>Highlands, where elevation plays a role</a:t>
            </a:r>
          </a:p>
          <a:p>
            <a:r>
              <a:rPr lang="en-US" dirty="0" smtClean="0"/>
              <a:t>Three seasons, dependent on seasonal monsoonal winds</a:t>
            </a:r>
          </a:p>
          <a:p>
            <a:pPr lvl="1"/>
            <a:r>
              <a:rPr lang="en-US" dirty="0" smtClean="0"/>
              <a:t>Hot</a:t>
            </a:r>
          </a:p>
          <a:p>
            <a:pPr lvl="1"/>
            <a:r>
              <a:rPr lang="en-US" dirty="0" smtClean="0"/>
              <a:t>Wet</a:t>
            </a:r>
          </a:p>
          <a:p>
            <a:pPr lvl="1"/>
            <a:r>
              <a:rPr lang="en-US" dirty="0" smtClean="0"/>
              <a:t>Cool</a:t>
            </a:r>
            <a:endParaRPr lang="en-US" dirty="0"/>
          </a:p>
          <a:p>
            <a:r>
              <a:rPr lang="en-US" b="1" u="sng" dirty="0" smtClean="0"/>
              <a:t>Monsoons: </a:t>
            </a:r>
            <a:r>
              <a:rPr lang="en-US" dirty="0" smtClean="0"/>
              <a:t>Winds bring different phenomena, either cool and dry or humid and wet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 (Pg. 576)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763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17422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Parts of South Asia are VERY densely populated (clip)</a:t>
            </a:r>
          </a:p>
          <a:p>
            <a:pPr lvl="1"/>
            <a:r>
              <a:rPr lang="en-US" dirty="0" smtClean="0"/>
              <a:t>Most densely populated area in the region is along the Ganges Plain</a:t>
            </a:r>
          </a:p>
          <a:p>
            <a:pPr lvl="1"/>
            <a:r>
              <a:rPr lang="en-US" dirty="0" smtClean="0"/>
              <a:t>Megacity: Mumbai, population 18+ million</a:t>
            </a:r>
          </a:p>
          <a:p>
            <a:pPr lvl="1"/>
            <a:r>
              <a:rPr lang="en-US" dirty="0" smtClean="0"/>
              <a:t>Megalopolis: Chain of closely linked cities</a:t>
            </a:r>
          </a:p>
          <a:p>
            <a:pPr lvl="1"/>
            <a:r>
              <a:rPr lang="en-US" dirty="0" smtClean="0"/>
              <a:t>Urbanization:  A growing problem in South Asia’s cities</a:t>
            </a:r>
          </a:p>
          <a:p>
            <a:pPr lvl="1"/>
            <a:endParaRPr lang="en-US" dirty="0"/>
          </a:p>
          <a:p>
            <a:r>
              <a:rPr lang="en-US" dirty="0" smtClean="0"/>
              <a:t>The majority of the population in the region live in rural areas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116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8857" y="2032000"/>
            <a:ext cx="8980713" cy="478971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They speak 19 separate languages in the region, plus many dialects.  </a:t>
            </a:r>
          </a:p>
          <a:p>
            <a:pPr lvl="1"/>
            <a:r>
              <a:rPr lang="en-US" b="1" u="sng" dirty="0" smtClean="0"/>
              <a:t>Hindi</a:t>
            </a:r>
            <a:r>
              <a:rPr lang="en-US" dirty="0" smtClean="0"/>
              <a:t> is most dominant</a:t>
            </a:r>
          </a:p>
          <a:p>
            <a:pPr lvl="1"/>
            <a:r>
              <a:rPr lang="en-US" dirty="0" smtClean="0"/>
              <a:t>English is also widely spoken, remaining from British colonial days</a:t>
            </a:r>
          </a:p>
          <a:p>
            <a:r>
              <a:rPr lang="en-US" dirty="0" smtClean="0"/>
              <a:t>Three major religions: Hinduism, Buddhism, and Islam (clip)</a:t>
            </a:r>
          </a:p>
          <a:p>
            <a:pPr lvl="1"/>
            <a:r>
              <a:rPr lang="en-US" b="1" u="sng" dirty="0" smtClean="0"/>
              <a:t>Hinduism</a:t>
            </a:r>
          </a:p>
          <a:p>
            <a:pPr lvl="2"/>
            <a:r>
              <a:rPr lang="en-US" dirty="0" smtClean="0"/>
              <a:t>Consider cows sacred</a:t>
            </a:r>
          </a:p>
          <a:p>
            <a:pPr lvl="2"/>
            <a:r>
              <a:rPr lang="en-US" dirty="0" smtClean="0"/>
              <a:t>Followers must carry out his/her </a:t>
            </a:r>
            <a:r>
              <a:rPr lang="en-US" b="1" u="sng" dirty="0" smtClean="0"/>
              <a:t>dharma</a:t>
            </a:r>
            <a:r>
              <a:rPr lang="en-US" dirty="0" smtClean="0"/>
              <a:t>, or moral duty.  Believe in </a:t>
            </a:r>
            <a:r>
              <a:rPr lang="en-US" b="1" u="sng" dirty="0" smtClean="0"/>
              <a:t>karma</a:t>
            </a:r>
            <a:r>
              <a:rPr lang="en-US" dirty="0" smtClean="0"/>
              <a:t>, or good deeds, move us toward or away from eternal life.</a:t>
            </a:r>
          </a:p>
          <a:p>
            <a:pPr lvl="2"/>
            <a:r>
              <a:rPr lang="en-US" dirty="0" smtClean="0"/>
              <a:t>Believe in </a:t>
            </a:r>
            <a:r>
              <a:rPr lang="en-US" b="1" u="sng" dirty="0" smtClean="0"/>
              <a:t>reincarnation</a:t>
            </a:r>
            <a:r>
              <a:rPr lang="en-US" dirty="0" smtClean="0"/>
              <a:t>, always striving to overcome weaknesses</a:t>
            </a:r>
          </a:p>
          <a:p>
            <a:pPr lvl="2"/>
            <a:r>
              <a:rPr lang="en-US" dirty="0" smtClean="0"/>
              <a:t>Achieve reunion with the eternal being</a:t>
            </a:r>
          </a:p>
          <a:p>
            <a:pPr lvl="1"/>
            <a:r>
              <a:rPr lang="en-US" dirty="0" smtClean="0"/>
              <a:t>Other religions in the region include: Islam, Buddhism, and Sikhism</a:t>
            </a:r>
          </a:p>
          <a:p>
            <a:r>
              <a:rPr lang="en-US" dirty="0" smtClean="0"/>
              <a:t>“Bollywood:” Thriving dance and film industry centered in Mumbai (2 clips)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075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4068312"/>
              </p:ext>
            </p:extLst>
          </p:nvPr>
        </p:nvGraphicFramePr>
        <p:xfrm>
          <a:off x="699247" y="1885488"/>
          <a:ext cx="7745505" cy="2142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6633" y="3737424"/>
            <a:ext cx="19966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Very Advanced: Writing system, centralized government, overseas trading, plumbing &amp; sanitation systems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62340" y="3744680"/>
            <a:ext cx="199665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Hunters and Herders:  Settled down and began to farm.  Left behind sacred writings called the </a:t>
            </a:r>
            <a:r>
              <a:rPr lang="en-US" b="1" u="sng" dirty="0" smtClean="0"/>
              <a:t>Vedas</a:t>
            </a:r>
            <a:r>
              <a:rPr lang="en-US" dirty="0" smtClean="0"/>
              <a:t>.  Developed a </a:t>
            </a:r>
            <a:r>
              <a:rPr lang="en-US" b="1" u="sng" dirty="0" smtClean="0"/>
              <a:t>caste system</a:t>
            </a:r>
            <a:r>
              <a:rPr lang="en-US" dirty="0" smtClean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28934" y="3744680"/>
            <a:ext cx="19966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Promoted Buddhism and nonviolence</a:t>
            </a:r>
          </a:p>
        </p:txBody>
      </p:sp>
    </p:spTree>
    <p:extLst>
      <p:ext uri="{BB962C8B-B14F-4D97-AF65-F5344CB8AC3E}">
        <p14:creationId xmlns:p14="http://schemas.microsoft.com/office/powerpoint/2010/main" val="1984541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6392195"/>
              </p:ext>
            </p:extLst>
          </p:nvPr>
        </p:nvGraphicFramePr>
        <p:xfrm>
          <a:off x="699247" y="1885488"/>
          <a:ext cx="7745505" cy="2142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Continued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6633" y="3646709"/>
            <a:ext cx="19966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Very advanced Hindu empire</a:t>
            </a:r>
            <a:r>
              <a:rPr lang="en-US" dirty="0" smtClean="0"/>
              <a:t>.  Science, technology and the arts flourished.  </a:t>
            </a:r>
            <a:r>
              <a:rPr lang="en-US" b="1" u="sng" dirty="0" smtClean="0"/>
              <a:t>Most likely developed Arabic writing.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62340" y="3635822"/>
            <a:ext cx="1996655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Missionaries and traders arrived in 700 A.D.  Muslim empires dominated the region for many centuries and </a:t>
            </a:r>
            <a:r>
              <a:rPr lang="en-US" b="1" u="sng" dirty="0" smtClean="0"/>
              <a:t>many Indians converted to Islam</a:t>
            </a:r>
            <a:r>
              <a:rPr lang="en-US" dirty="0" smtClean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50429" y="3635822"/>
            <a:ext cx="268514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Portuguese, French, and British invaders arrived in the 1500s.  By the 1700s, </a:t>
            </a:r>
            <a:r>
              <a:rPr lang="en-US" b="1" u="sng" dirty="0" smtClean="0"/>
              <a:t>British had complete control.  They introduced English, restructured education, built railroads, and developed a civil service.</a:t>
            </a:r>
            <a:r>
              <a:rPr lang="en-US" dirty="0" smtClean="0"/>
              <a:t>  British influence is still felt.</a:t>
            </a:r>
          </a:p>
        </p:txBody>
      </p:sp>
    </p:spTree>
    <p:extLst>
      <p:ext uri="{BB962C8B-B14F-4D97-AF65-F5344CB8AC3E}">
        <p14:creationId xmlns:p14="http://schemas.microsoft.com/office/powerpoint/2010/main" val="725974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10882" y="388726"/>
            <a:ext cx="5098142" cy="1054250"/>
          </a:xfrm>
        </p:spPr>
        <p:txBody>
          <a:bodyPr/>
          <a:lstStyle/>
          <a:p>
            <a:pPr algn="l"/>
            <a:r>
              <a:rPr lang="en-US" dirty="0" smtClean="0"/>
              <a:t>Indian Independence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014" y="205014"/>
            <a:ext cx="3078843" cy="3078843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9147" y="2648861"/>
            <a:ext cx="9144000" cy="462642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British officers in India were notorious for being disrespectful and harsh.  </a:t>
            </a:r>
          </a:p>
          <a:p>
            <a:r>
              <a:rPr lang="en-US" dirty="0" smtClean="0"/>
              <a:t>The movement for independence was led by </a:t>
            </a:r>
            <a:r>
              <a:rPr lang="en-US" b="1" u="sng" dirty="0" smtClean="0"/>
              <a:t>Mohandas Gandhi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He was a Hindu</a:t>
            </a:r>
          </a:p>
          <a:p>
            <a:pPr lvl="1"/>
            <a:r>
              <a:rPr lang="en-US" dirty="0" smtClean="0"/>
              <a:t>He studied law at the College of London</a:t>
            </a:r>
          </a:p>
          <a:p>
            <a:pPr lvl="1"/>
            <a:r>
              <a:rPr lang="en-US" dirty="0" smtClean="0"/>
              <a:t>He advocated nonviolent </a:t>
            </a:r>
            <a:r>
              <a:rPr lang="en-US" b="1" u="sng" dirty="0" smtClean="0"/>
              <a:t>civil disobedience</a:t>
            </a:r>
            <a:r>
              <a:rPr lang="en-US" dirty="0" smtClean="0"/>
              <a:t> (peaceful protests, hunger fasts, boycotting of British goods, marches,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After serving time in prison for his demonstrations, he was named </a:t>
            </a:r>
            <a:r>
              <a:rPr lang="en-US" b="1" u="sng" dirty="0" smtClean="0"/>
              <a:t>Mahatma</a:t>
            </a:r>
            <a:r>
              <a:rPr lang="en-US" dirty="0" smtClean="0"/>
              <a:t>, meaning “Great Soul”</a:t>
            </a:r>
            <a:endParaRPr lang="en-US" dirty="0"/>
          </a:p>
          <a:p>
            <a:pPr lvl="1"/>
            <a:r>
              <a:rPr lang="en-US" b="1" u="sng" dirty="0" smtClean="0"/>
              <a:t>Was instrumental in negotiating a peaceful independence for India from British rule</a:t>
            </a:r>
          </a:p>
        </p:txBody>
      </p:sp>
    </p:spTree>
    <p:extLst>
      <p:ext uri="{BB962C8B-B14F-4D97-AF65-F5344CB8AC3E}">
        <p14:creationId xmlns:p14="http://schemas.microsoft.com/office/powerpoint/2010/main" val="1859477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1187</TotalTime>
  <Words>899</Words>
  <Application>Microsoft Macintosh PowerPoint</Application>
  <PresentationFormat>On-screen Show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Hardcover</vt:lpstr>
      <vt:lpstr>INDIA</vt:lpstr>
      <vt:lpstr>Topography</vt:lpstr>
      <vt:lpstr>Water</vt:lpstr>
      <vt:lpstr>Climate (Pg. 576)</vt:lpstr>
      <vt:lpstr>Population</vt:lpstr>
      <vt:lpstr>Culture</vt:lpstr>
      <vt:lpstr>History</vt:lpstr>
      <vt:lpstr>History Continued</vt:lpstr>
      <vt:lpstr>Indian Independence</vt:lpstr>
      <vt:lpstr>Before and After</vt:lpstr>
      <vt:lpstr>After Independence</vt:lpstr>
      <vt:lpstr>Border Shuffle</vt:lpstr>
      <vt:lpstr>The Region Today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</dc:title>
  <dc:creator>Melissa Edman</dc:creator>
  <cp:lastModifiedBy>Melissa Edman</cp:lastModifiedBy>
  <cp:revision>15</cp:revision>
  <dcterms:created xsi:type="dcterms:W3CDTF">2014-03-25T15:56:55Z</dcterms:created>
  <dcterms:modified xsi:type="dcterms:W3CDTF">2014-03-31T17:24:19Z</dcterms:modified>
</cp:coreProperties>
</file>