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36" autoAdjust="0"/>
    <p:restoredTop sz="99807" autoAdjust="0"/>
  </p:normalViewPr>
  <p:slideViewPr>
    <p:cSldViewPr snapToGrid="0" snapToObjects="1">
      <p:cViewPr>
        <p:scale>
          <a:sx n="116" d="100"/>
          <a:sy n="116" d="100"/>
        </p:scale>
        <p:origin x="-1328" y="3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5/11/15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5/11/15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5/11/15</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5/11/15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5/11/15</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The Negative</a:t>
            </a:r>
            <a:endParaRPr lang="en-US" sz="5400" b="1" dirty="0"/>
          </a:p>
        </p:txBody>
      </p:sp>
      <p:sp>
        <p:nvSpPr>
          <p:cNvPr id="3" name="Subtitle 2"/>
          <p:cNvSpPr>
            <a:spLocks noGrp="1"/>
          </p:cNvSpPr>
          <p:nvPr>
            <p:ph type="subTitle" idx="1"/>
          </p:nvPr>
        </p:nvSpPr>
        <p:spPr/>
        <p:txBody>
          <a:bodyPr>
            <a:noAutofit/>
          </a:bodyPr>
          <a:lstStyle/>
          <a:p>
            <a:r>
              <a:rPr lang="en-US" sz="1800" b="1" i="1" dirty="0" smtClean="0"/>
              <a:t>How to argue effectively without knowing what the AFF is going to say</a:t>
            </a:r>
            <a:endParaRPr lang="en-US" sz="1800" b="1" i="1" dirty="0"/>
          </a:p>
        </p:txBody>
      </p:sp>
    </p:spTree>
    <p:extLst>
      <p:ext uri="{BB962C8B-B14F-4D97-AF65-F5344CB8AC3E}">
        <p14:creationId xmlns:p14="http://schemas.microsoft.com/office/powerpoint/2010/main" val="426282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22275"/>
            <a:ext cx="6508377" cy="1143000"/>
          </a:xfrm>
        </p:spPr>
        <p:txBody>
          <a:bodyPr/>
          <a:lstStyle/>
          <a:p>
            <a:r>
              <a:rPr lang="en-US" dirty="0" smtClean="0"/>
              <a:t>SITHS</a:t>
            </a:r>
            <a:endParaRPr lang="en-US" dirty="0"/>
          </a:p>
        </p:txBody>
      </p:sp>
      <p:sp>
        <p:nvSpPr>
          <p:cNvPr id="3" name="Content Placeholder 2"/>
          <p:cNvSpPr>
            <a:spLocks noGrp="1"/>
          </p:cNvSpPr>
          <p:nvPr>
            <p:ph idx="1"/>
          </p:nvPr>
        </p:nvSpPr>
        <p:spPr>
          <a:xfrm>
            <a:off x="457199" y="1492251"/>
            <a:ext cx="8385176" cy="5286374"/>
          </a:xfrm>
        </p:spPr>
        <p:txBody>
          <a:bodyPr>
            <a:normAutofit lnSpcReduction="10000"/>
          </a:bodyPr>
          <a:lstStyle/>
          <a:p>
            <a:r>
              <a:rPr lang="en-US" dirty="0" smtClean="0"/>
              <a:t>Solvency: Solve for the harms you claim</a:t>
            </a:r>
          </a:p>
          <a:p>
            <a:pPr lvl="1"/>
            <a:r>
              <a:rPr lang="en-US" dirty="0" smtClean="0"/>
              <a:t>NEG: If AFF doesn’t link Plan to Harms, NEG should point out</a:t>
            </a:r>
          </a:p>
          <a:p>
            <a:r>
              <a:rPr lang="en-US" dirty="0" smtClean="0"/>
              <a:t>Inherency: The harms won’t be solved without the AFF Plan</a:t>
            </a:r>
          </a:p>
          <a:p>
            <a:pPr lvl="1"/>
            <a:r>
              <a:rPr lang="en-US" dirty="0" smtClean="0"/>
              <a:t>NEG: Structural barriers, Attitudinal Barriers, Existential Barriers to the implementation of the plan</a:t>
            </a:r>
          </a:p>
          <a:p>
            <a:r>
              <a:rPr lang="en-US" dirty="0" smtClean="0"/>
              <a:t>Topicality: AFF has to stay on topic (NEG does not)</a:t>
            </a:r>
          </a:p>
          <a:p>
            <a:pPr lvl="1"/>
            <a:r>
              <a:rPr lang="en-US" dirty="0" smtClean="0"/>
              <a:t>NEG: Evidence and arguments need to focus on the State of Utah, not the USA and not specific counties within Utah</a:t>
            </a:r>
          </a:p>
          <a:p>
            <a:r>
              <a:rPr lang="en-US" dirty="0" smtClean="0"/>
              <a:t>Harms: Bad things in the SQ</a:t>
            </a:r>
          </a:p>
          <a:p>
            <a:pPr lvl="1"/>
            <a:r>
              <a:rPr lang="en-US" dirty="0" smtClean="0"/>
              <a:t>NEG: </a:t>
            </a:r>
            <a:r>
              <a:rPr lang="en-US" dirty="0" err="1" smtClean="0"/>
              <a:t>Disads</a:t>
            </a:r>
            <a:r>
              <a:rPr lang="en-US" dirty="0" smtClean="0"/>
              <a:t>, or bad things that will happen if the AFF Plan is enacted</a:t>
            </a:r>
          </a:p>
          <a:p>
            <a:r>
              <a:rPr lang="en-US" dirty="0" smtClean="0"/>
              <a:t>Significance: AFF has to prove that the resolution is a big deal, and that they will make a big change (in the Plan)</a:t>
            </a:r>
          </a:p>
          <a:p>
            <a:pPr lvl="1"/>
            <a:r>
              <a:rPr lang="en-US" dirty="0" smtClean="0"/>
              <a:t>NEG: If AFF doesn’t prove that air quality is bad, or if AFF doesn’t make a meaningful change, NEG should point out</a:t>
            </a:r>
            <a:endParaRPr lang="en-US" dirty="0"/>
          </a:p>
        </p:txBody>
      </p:sp>
    </p:spTree>
    <p:extLst>
      <p:ext uri="{BB962C8B-B14F-4D97-AF65-F5344CB8AC3E}">
        <p14:creationId xmlns:p14="http://schemas.microsoft.com/office/powerpoint/2010/main" val="183780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Topicality Argument: Definitions</a:t>
            </a:r>
            <a:endParaRPr lang="en-US" dirty="0"/>
          </a:p>
        </p:txBody>
      </p:sp>
      <p:sp>
        <p:nvSpPr>
          <p:cNvPr id="3" name="Content Placeholder 2"/>
          <p:cNvSpPr>
            <a:spLocks noGrp="1"/>
          </p:cNvSpPr>
          <p:nvPr>
            <p:ph idx="1"/>
          </p:nvPr>
        </p:nvSpPr>
        <p:spPr>
          <a:xfrm>
            <a:off x="457199" y="2209800"/>
            <a:ext cx="8401051" cy="3916363"/>
          </a:xfrm>
        </p:spPr>
        <p:txBody>
          <a:bodyPr>
            <a:normAutofit fontScale="92500" lnSpcReduction="10000"/>
          </a:bodyPr>
          <a:lstStyle/>
          <a:p>
            <a:r>
              <a:rPr lang="en-US" dirty="0" smtClean="0"/>
              <a:t>It is the AFF job and right to </a:t>
            </a:r>
            <a:r>
              <a:rPr lang="en-US" dirty="0"/>
              <a:t>d</a:t>
            </a:r>
            <a:r>
              <a:rPr lang="en-US" dirty="0" smtClean="0"/>
              <a:t>efine the terms of the debate</a:t>
            </a:r>
          </a:p>
          <a:p>
            <a:pPr lvl="1"/>
            <a:r>
              <a:rPr lang="en-US" dirty="0" smtClean="0"/>
              <a:t>Resolved: </a:t>
            </a:r>
            <a:r>
              <a:rPr lang="en-US" dirty="0" smtClean="0"/>
              <a:t>The </a:t>
            </a:r>
            <a:r>
              <a:rPr lang="en-US" b="1" dirty="0" smtClean="0"/>
              <a:t>Utah State Government should</a:t>
            </a:r>
            <a:r>
              <a:rPr lang="en-US" dirty="0" smtClean="0"/>
              <a:t> </a:t>
            </a:r>
            <a:r>
              <a:rPr lang="en-US" b="1" dirty="0" smtClean="0"/>
              <a:t>establish</a:t>
            </a:r>
            <a:r>
              <a:rPr lang="en-US" dirty="0" smtClean="0"/>
              <a:t> </a:t>
            </a:r>
            <a:r>
              <a:rPr lang="en-US" b="1" dirty="0" smtClean="0"/>
              <a:t>policies </a:t>
            </a:r>
            <a:r>
              <a:rPr lang="en-US" b="1" dirty="0" smtClean="0"/>
              <a:t>and/or programs</a:t>
            </a:r>
            <a:r>
              <a:rPr lang="en-US" dirty="0" smtClean="0"/>
              <a:t> to </a:t>
            </a:r>
            <a:r>
              <a:rPr lang="en-US" b="1" dirty="0" smtClean="0"/>
              <a:t>substantially improve Utah’s air quality</a:t>
            </a:r>
            <a:r>
              <a:rPr lang="en-US" dirty="0" smtClean="0"/>
              <a:t>.  If I were the AFF, I would define:</a:t>
            </a:r>
          </a:p>
          <a:p>
            <a:pPr lvl="2"/>
            <a:r>
              <a:rPr lang="en-US" dirty="0" smtClean="0"/>
              <a:t>Utah State Government</a:t>
            </a:r>
          </a:p>
          <a:p>
            <a:pPr lvl="2"/>
            <a:r>
              <a:rPr lang="en-US" dirty="0" smtClean="0"/>
              <a:t>Should</a:t>
            </a:r>
          </a:p>
          <a:p>
            <a:pPr lvl="2"/>
            <a:r>
              <a:rPr lang="en-US" dirty="0" smtClean="0"/>
              <a:t>Establish</a:t>
            </a:r>
            <a:endParaRPr lang="en-US" dirty="0" smtClean="0"/>
          </a:p>
          <a:p>
            <a:pPr lvl="2"/>
            <a:r>
              <a:rPr lang="en-US" dirty="0" smtClean="0"/>
              <a:t>Policies and/or Programs</a:t>
            </a:r>
          </a:p>
          <a:p>
            <a:pPr lvl="2"/>
            <a:r>
              <a:rPr lang="en-US" dirty="0" smtClean="0"/>
              <a:t>Substantially </a:t>
            </a:r>
            <a:r>
              <a:rPr lang="en-US" dirty="0" smtClean="0"/>
              <a:t>Improve</a:t>
            </a:r>
          </a:p>
          <a:p>
            <a:pPr lvl="2"/>
            <a:r>
              <a:rPr lang="en-US" dirty="0" smtClean="0"/>
              <a:t>Utah’s</a:t>
            </a:r>
            <a:endParaRPr lang="en-US" dirty="0" smtClean="0"/>
          </a:p>
          <a:p>
            <a:pPr lvl="2"/>
            <a:r>
              <a:rPr lang="en-US" dirty="0" smtClean="0"/>
              <a:t>Air Quality</a:t>
            </a:r>
          </a:p>
          <a:p>
            <a:pPr lvl="1"/>
            <a:r>
              <a:rPr lang="en-US" dirty="0" smtClean="0"/>
              <a:t>Negative can offer alternate definitions, but still need to address other AFF arguments as well.  Don’t get bogged down in semantics.</a:t>
            </a:r>
            <a:endParaRPr lang="en-US" dirty="0"/>
          </a:p>
        </p:txBody>
      </p:sp>
    </p:spTree>
    <p:extLst>
      <p:ext uri="{BB962C8B-B14F-4D97-AF65-F5344CB8AC3E}">
        <p14:creationId xmlns:p14="http://schemas.microsoft.com/office/powerpoint/2010/main" val="3372565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Reasoning</a:t>
            </a:r>
            <a:endParaRPr lang="en-US" dirty="0"/>
          </a:p>
        </p:txBody>
      </p:sp>
      <p:sp>
        <p:nvSpPr>
          <p:cNvPr id="3" name="Content Placeholder 2"/>
          <p:cNvSpPr>
            <a:spLocks noGrp="1"/>
          </p:cNvSpPr>
          <p:nvPr>
            <p:ph idx="1"/>
          </p:nvPr>
        </p:nvSpPr>
        <p:spPr/>
        <p:txBody>
          <a:bodyPr/>
          <a:lstStyle/>
          <a:p>
            <a:r>
              <a:rPr lang="en-US" dirty="0" smtClean="0"/>
              <a:t>If you can spot fallacious arguments on either side, you have a distinct advantage</a:t>
            </a:r>
          </a:p>
          <a:p>
            <a:r>
              <a:rPr lang="en-US" dirty="0" smtClean="0"/>
              <a:t>Pointing out arguments that aren’t logical is an effective strategy for the NEG because they only require reasoning skills, not evidence.</a:t>
            </a:r>
          </a:p>
          <a:p>
            <a:r>
              <a:rPr lang="en-US" dirty="0" smtClean="0"/>
              <a:t>Logical fallacies to be aware of are listed on the next slide.  If you can point them out in your debate, your arguments will be stronger, you’ll make your opponent look bad, and you’ll impress the judge.</a:t>
            </a:r>
            <a:endParaRPr lang="en-US" dirty="0"/>
          </a:p>
        </p:txBody>
      </p:sp>
    </p:spTree>
    <p:extLst>
      <p:ext uri="{BB962C8B-B14F-4D97-AF65-F5344CB8AC3E}">
        <p14:creationId xmlns:p14="http://schemas.microsoft.com/office/powerpoint/2010/main" val="61577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51" y="-355687"/>
            <a:ext cx="6826026" cy="1143000"/>
          </a:xfrm>
        </p:spPr>
        <p:txBody>
          <a:bodyPr/>
          <a:lstStyle/>
          <a:p>
            <a:r>
              <a:rPr lang="en-US" dirty="0" smtClean="0"/>
              <a:t>Fallacies</a:t>
            </a:r>
            <a:endParaRPr lang="en-US" dirty="0"/>
          </a:p>
        </p:txBody>
      </p:sp>
      <p:sp>
        <p:nvSpPr>
          <p:cNvPr id="3" name="Content Placeholder 2"/>
          <p:cNvSpPr>
            <a:spLocks noGrp="1"/>
          </p:cNvSpPr>
          <p:nvPr>
            <p:ph idx="1"/>
          </p:nvPr>
        </p:nvSpPr>
        <p:spPr>
          <a:xfrm>
            <a:off x="139550" y="787313"/>
            <a:ext cx="8903276" cy="6070687"/>
          </a:xfrm>
        </p:spPr>
        <p:txBody>
          <a:bodyPr>
            <a:normAutofit fontScale="85000" lnSpcReduction="10000"/>
          </a:bodyPr>
          <a:lstStyle/>
          <a:p>
            <a:r>
              <a:rPr lang="en-US" b="1" dirty="0" smtClean="0"/>
              <a:t>Fallacy: Misleading or unsound argument(s) or an error in logic/reasoning</a:t>
            </a:r>
          </a:p>
          <a:p>
            <a:pPr lvl="1"/>
            <a:r>
              <a:rPr lang="en-US" b="1" u="sng" dirty="0" smtClean="0"/>
              <a:t>Anecdotal:</a:t>
            </a:r>
            <a:r>
              <a:rPr lang="en-US" b="1" dirty="0" smtClean="0"/>
              <a:t> </a:t>
            </a:r>
            <a:r>
              <a:rPr lang="en-US" dirty="0" smtClean="0"/>
              <a:t>Using personal experience(s) as evidence</a:t>
            </a:r>
          </a:p>
          <a:p>
            <a:pPr lvl="1"/>
            <a:r>
              <a:rPr lang="en-US" b="1" u="sng" dirty="0" smtClean="0"/>
              <a:t>Probability:</a:t>
            </a:r>
            <a:r>
              <a:rPr lang="en-US" b="1" dirty="0" smtClean="0"/>
              <a:t> </a:t>
            </a:r>
            <a:r>
              <a:rPr lang="en-US" dirty="0" smtClean="0"/>
              <a:t>Saying that because something is very likely to happen means it will happen</a:t>
            </a:r>
          </a:p>
          <a:p>
            <a:pPr lvl="1"/>
            <a:r>
              <a:rPr lang="en-US" b="1" u="sng" dirty="0" smtClean="0"/>
              <a:t>Ignorance:</a:t>
            </a:r>
            <a:r>
              <a:rPr lang="en-US" b="1" dirty="0" smtClean="0"/>
              <a:t> </a:t>
            </a:r>
            <a:r>
              <a:rPr lang="en-US" dirty="0" smtClean="0"/>
              <a:t>Saying that a claim is true if it hasn’t been proven false</a:t>
            </a:r>
          </a:p>
          <a:p>
            <a:pPr lvl="1"/>
            <a:r>
              <a:rPr lang="en-US" b="1" u="sng" dirty="0" smtClean="0"/>
              <a:t>Incredulity:</a:t>
            </a:r>
            <a:r>
              <a:rPr lang="en-US" b="1" dirty="0" smtClean="0"/>
              <a:t> </a:t>
            </a:r>
            <a:r>
              <a:rPr lang="en-US" dirty="0" smtClean="0"/>
              <a:t>Claiming that if you can’t possibly imagine something happening, then it can’t possibly happen</a:t>
            </a:r>
          </a:p>
          <a:p>
            <a:pPr lvl="1"/>
            <a:r>
              <a:rPr lang="en-US" b="1" u="sng" dirty="0" smtClean="0"/>
              <a:t>Repetition:</a:t>
            </a:r>
            <a:r>
              <a:rPr lang="en-US" b="1" dirty="0" smtClean="0"/>
              <a:t> </a:t>
            </a:r>
            <a:r>
              <a:rPr lang="en-US" dirty="0" smtClean="0"/>
              <a:t>Claiming that because it has been discussed extensively, it must be true</a:t>
            </a:r>
          </a:p>
          <a:p>
            <a:pPr lvl="1"/>
            <a:r>
              <a:rPr lang="en-US" b="1" u="sng" dirty="0" smtClean="0"/>
              <a:t>Silence:</a:t>
            </a:r>
            <a:r>
              <a:rPr lang="en-US" b="1" dirty="0" smtClean="0"/>
              <a:t> </a:t>
            </a:r>
            <a:r>
              <a:rPr lang="en-US" dirty="0" smtClean="0"/>
              <a:t>Implying that silence is consent</a:t>
            </a:r>
          </a:p>
          <a:p>
            <a:pPr lvl="1"/>
            <a:r>
              <a:rPr lang="en-US" b="1" u="sng" dirty="0" smtClean="0"/>
              <a:t>Moderation:</a:t>
            </a:r>
            <a:r>
              <a:rPr lang="en-US" dirty="0" smtClean="0"/>
              <a:t> Claiming that compromise is always the right answer</a:t>
            </a:r>
          </a:p>
          <a:p>
            <a:pPr lvl="1"/>
            <a:r>
              <a:rPr lang="en-US" b="1" u="sng" dirty="0" smtClean="0"/>
              <a:t>Ad Hominem:</a:t>
            </a:r>
            <a:r>
              <a:rPr lang="en-US" b="1" dirty="0" smtClean="0"/>
              <a:t> </a:t>
            </a:r>
            <a:r>
              <a:rPr lang="en-US" dirty="0" smtClean="0"/>
              <a:t>Deflecting/ignoring the argument to make personal attacks</a:t>
            </a:r>
          </a:p>
          <a:p>
            <a:pPr lvl="1"/>
            <a:r>
              <a:rPr lang="en-US" b="1" u="sng" dirty="0" smtClean="0"/>
              <a:t>Begging the Question:</a:t>
            </a:r>
            <a:r>
              <a:rPr lang="en-US" b="1" dirty="0" smtClean="0"/>
              <a:t> </a:t>
            </a:r>
            <a:r>
              <a:rPr lang="en-US" dirty="0" smtClean="0"/>
              <a:t>Asserting your conclusion as fact</a:t>
            </a:r>
          </a:p>
          <a:p>
            <a:pPr lvl="1"/>
            <a:r>
              <a:rPr lang="en-US" b="1" u="sng" dirty="0" smtClean="0"/>
              <a:t>Burden of Proof:</a:t>
            </a:r>
            <a:r>
              <a:rPr lang="en-US" dirty="0" smtClean="0"/>
              <a:t> Saying that we don’t have to prove it true, you have to prove it false</a:t>
            </a:r>
          </a:p>
          <a:p>
            <a:pPr lvl="1"/>
            <a:r>
              <a:rPr lang="en-US" b="1" u="sng" dirty="0" smtClean="0"/>
              <a:t>Circular Reasoning:</a:t>
            </a:r>
            <a:r>
              <a:rPr lang="en-US" b="1" dirty="0" smtClean="0"/>
              <a:t> </a:t>
            </a:r>
            <a:r>
              <a:rPr lang="en-US" dirty="0" smtClean="0"/>
              <a:t>Beginning with what you want to end up with</a:t>
            </a:r>
          </a:p>
          <a:p>
            <a:pPr lvl="1"/>
            <a:r>
              <a:rPr lang="en-US" b="1" u="sng" dirty="0" smtClean="0"/>
              <a:t>Composition:</a:t>
            </a:r>
            <a:r>
              <a:rPr lang="en-US" dirty="0" smtClean="0"/>
              <a:t> Saying that if part of the whole is true, then the whole is true (or if the whole is true, then the parts are true too)</a:t>
            </a:r>
          </a:p>
          <a:p>
            <a:pPr lvl="1"/>
            <a:r>
              <a:rPr lang="en-US" b="1" u="sng" dirty="0" smtClean="0"/>
              <a:t>False Authority:</a:t>
            </a:r>
            <a:r>
              <a:rPr lang="en-US" b="1" dirty="0" smtClean="0"/>
              <a:t> </a:t>
            </a:r>
            <a:r>
              <a:rPr lang="en-US" dirty="0" smtClean="0"/>
              <a:t>Using evidence from an incredible source</a:t>
            </a:r>
          </a:p>
          <a:p>
            <a:pPr lvl="1"/>
            <a:r>
              <a:rPr lang="en-US" b="1" u="sng" dirty="0" smtClean="0"/>
              <a:t>Incomplete Comparison:</a:t>
            </a:r>
            <a:r>
              <a:rPr lang="en-US" dirty="0" smtClean="0"/>
              <a:t> A conclusion is drawn from insufficient information/evidence</a:t>
            </a:r>
          </a:p>
          <a:p>
            <a:pPr lvl="1"/>
            <a:r>
              <a:rPr lang="en-US" b="1" u="sng" dirty="0" smtClean="0"/>
              <a:t>Mind Projection:</a:t>
            </a:r>
            <a:r>
              <a:rPr lang="en-US" b="1" dirty="0" smtClean="0"/>
              <a:t> </a:t>
            </a:r>
            <a:r>
              <a:rPr lang="en-US" dirty="0" smtClean="0"/>
              <a:t>Projecting your view of the world as reality</a:t>
            </a:r>
          </a:p>
          <a:p>
            <a:pPr lvl="1"/>
            <a:r>
              <a:rPr lang="en-US" b="1" u="sng" dirty="0" smtClean="0"/>
              <a:t>Slippery Slope:</a:t>
            </a:r>
            <a:r>
              <a:rPr lang="en-US" b="1" dirty="0" smtClean="0"/>
              <a:t> </a:t>
            </a:r>
            <a:r>
              <a:rPr lang="en-US" dirty="0" smtClean="0"/>
              <a:t>Domino effect</a:t>
            </a:r>
          </a:p>
          <a:p>
            <a:pPr lvl="1"/>
            <a:r>
              <a:rPr lang="en-US" b="1" u="sng" dirty="0" smtClean="0"/>
              <a:t>Red Herring:</a:t>
            </a:r>
            <a:r>
              <a:rPr lang="en-US" b="1" dirty="0" smtClean="0"/>
              <a:t> </a:t>
            </a:r>
            <a:r>
              <a:rPr lang="en-US" dirty="0" smtClean="0"/>
              <a:t>Introducing a separate argument as a distraction to the case at hand</a:t>
            </a:r>
          </a:p>
          <a:p>
            <a:pPr lvl="1"/>
            <a:r>
              <a:rPr lang="en-US" b="1" u="sng" dirty="0" smtClean="0"/>
              <a:t>Cherry Picking:</a:t>
            </a:r>
            <a:r>
              <a:rPr lang="en-US" b="1" dirty="0" smtClean="0"/>
              <a:t> </a:t>
            </a:r>
            <a:r>
              <a:rPr lang="en-US" dirty="0" smtClean="0"/>
              <a:t>Paying attention only to the evidence that supports your claim and ignoring the evidence that counters it</a:t>
            </a:r>
          </a:p>
          <a:p>
            <a:pPr lvl="1"/>
            <a:endParaRPr lang="en-US" dirty="0" smtClean="0"/>
          </a:p>
          <a:p>
            <a:pPr lvl="1"/>
            <a:endParaRPr lang="en-US" dirty="0"/>
          </a:p>
        </p:txBody>
      </p:sp>
    </p:spTree>
    <p:extLst>
      <p:ext uri="{BB962C8B-B14F-4D97-AF65-F5344CB8AC3E}">
        <p14:creationId xmlns:p14="http://schemas.microsoft.com/office/powerpoint/2010/main" val="349422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a:xfrm>
            <a:off x="457199" y="2209800"/>
            <a:ext cx="8418168" cy="3916363"/>
          </a:xfrm>
        </p:spPr>
        <p:txBody>
          <a:bodyPr>
            <a:normAutofit fontScale="92500"/>
          </a:bodyPr>
          <a:lstStyle/>
          <a:p>
            <a:r>
              <a:rPr lang="en-US" dirty="0" smtClean="0"/>
              <a:t>Much of the NEG Case can be done without specific on-topic evidence through using strong reasoning and logical thinking.</a:t>
            </a:r>
          </a:p>
          <a:p>
            <a:pPr marL="0" indent="0">
              <a:buNone/>
            </a:pPr>
            <a:r>
              <a:rPr lang="en-US" sz="2400" b="1" dirty="0" smtClean="0"/>
              <a:t>HOWEVER</a:t>
            </a:r>
          </a:p>
          <a:p>
            <a:r>
              <a:rPr lang="en-US" dirty="0" err="1" smtClean="0"/>
              <a:t>Disads</a:t>
            </a:r>
            <a:r>
              <a:rPr lang="en-US" dirty="0" smtClean="0"/>
              <a:t>, Solvency, and some Inherency arguments would be stronger with evidence for the NEG.</a:t>
            </a:r>
          </a:p>
          <a:p>
            <a:r>
              <a:rPr lang="en-US" dirty="0" smtClean="0"/>
              <a:t>Evidence will always strengthen every argument on either side.</a:t>
            </a:r>
          </a:p>
          <a:p>
            <a:endParaRPr lang="en-US" dirty="0"/>
          </a:p>
          <a:p>
            <a:pPr marL="0" indent="0">
              <a:buNone/>
            </a:pPr>
            <a:r>
              <a:rPr lang="en-US" b="1" i="1" dirty="0" smtClean="0"/>
              <a:t>Keep in mind: </a:t>
            </a:r>
            <a:r>
              <a:rPr lang="en-US" dirty="0"/>
              <a:t>The NEG doesn’t have to prove anything, only prevent the AFF from proving their case by poking holes in </a:t>
            </a:r>
            <a:r>
              <a:rPr lang="en-US" dirty="0" smtClean="0"/>
              <a:t>the AFF arguments.</a:t>
            </a:r>
            <a:endParaRPr lang="en-US" dirty="0"/>
          </a:p>
          <a:p>
            <a:pPr marL="0" indent="0">
              <a:buNone/>
            </a:pPr>
            <a:endParaRPr lang="en-US" dirty="0"/>
          </a:p>
        </p:txBody>
      </p:sp>
    </p:spTree>
    <p:extLst>
      <p:ext uri="{BB962C8B-B14F-4D97-AF65-F5344CB8AC3E}">
        <p14:creationId xmlns:p14="http://schemas.microsoft.com/office/powerpoint/2010/main" val="3383290072"/>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2013</TotalTime>
  <Words>686</Words>
  <Application>Microsoft Macintosh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Plaza</vt:lpstr>
      <vt:lpstr>The Negative</vt:lpstr>
      <vt:lpstr>SITHS</vt:lpstr>
      <vt:lpstr>Topicality Argument: Definitions</vt:lpstr>
      <vt:lpstr>Logical Reasoning</vt:lpstr>
      <vt:lpstr>Fallacies</vt:lpstr>
      <vt:lpstr>Evidence</vt:lpstr>
    </vt:vector>
  </TitlesOfParts>
  <Company>North Star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Negative</dc:title>
  <dc:creator>M E</dc:creator>
  <cp:lastModifiedBy>M E</cp:lastModifiedBy>
  <cp:revision>13</cp:revision>
  <dcterms:created xsi:type="dcterms:W3CDTF">2014-12-16T18:52:37Z</dcterms:created>
  <dcterms:modified xsi:type="dcterms:W3CDTF">2015-05-12T02:24:13Z</dcterms:modified>
</cp:coreProperties>
</file>